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58" r:id="rId5"/>
    <p:sldId id="265" r:id="rId6"/>
    <p:sldId id="264" r:id="rId7"/>
    <p:sldId id="259" r:id="rId8"/>
    <p:sldId id="260" r:id="rId9"/>
    <p:sldId id="262" r:id="rId10"/>
    <p:sldId id="272" r:id="rId11"/>
    <p:sldId id="273" r:id="rId12"/>
    <p:sldId id="274" r:id="rId13"/>
    <p:sldId id="275" r:id="rId14"/>
    <p:sldId id="276" r:id="rId15"/>
    <p:sldId id="277" r:id="rId16"/>
  </p:sldIdLst>
  <p:sldSz cx="6840538" cy="68405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EE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7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246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3041" y="1119505"/>
            <a:ext cx="5814457" cy="2381521"/>
          </a:xfrm>
        </p:spPr>
        <p:txBody>
          <a:bodyPr anchor="b"/>
          <a:lstStyle>
            <a:lvl1pPr algn="ctr">
              <a:defRPr sz="4489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5067" y="3592866"/>
            <a:ext cx="5130404" cy="1651546"/>
          </a:xfrm>
        </p:spPr>
        <p:txBody>
          <a:bodyPr/>
          <a:lstStyle>
            <a:lvl1pPr marL="0" indent="0" algn="ctr">
              <a:buNone/>
              <a:defRPr sz="1795"/>
            </a:lvl1pPr>
            <a:lvl2pPr marL="342031" indent="0" algn="ctr">
              <a:buNone/>
              <a:defRPr sz="1496"/>
            </a:lvl2pPr>
            <a:lvl3pPr marL="684063" indent="0" algn="ctr">
              <a:buNone/>
              <a:defRPr sz="1347"/>
            </a:lvl3pPr>
            <a:lvl4pPr marL="1026094" indent="0" algn="ctr">
              <a:buNone/>
              <a:defRPr sz="1197"/>
            </a:lvl4pPr>
            <a:lvl5pPr marL="1368125" indent="0" algn="ctr">
              <a:buNone/>
              <a:defRPr sz="1197"/>
            </a:lvl5pPr>
            <a:lvl6pPr marL="1710157" indent="0" algn="ctr">
              <a:buNone/>
              <a:defRPr sz="1197"/>
            </a:lvl6pPr>
            <a:lvl7pPr marL="2052188" indent="0" algn="ctr">
              <a:buNone/>
              <a:defRPr sz="1197"/>
            </a:lvl7pPr>
            <a:lvl8pPr marL="2394219" indent="0" algn="ctr">
              <a:buNone/>
              <a:defRPr sz="1197"/>
            </a:lvl8pPr>
            <a:lvl9pPr marL="2736251" indent="0" algn="ctr">
              <a:buNone/>
              <a:defRPr sz="1197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8B9E0-872B-4E80-B2F1-E57653056E07}" type="datetimeFigureOut">
              <a:rPr lang="ru-RU" smtClean="0"/>
              <a:t>24.01.2025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2281A-E974-48B0-8D48-EABF091553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9490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8B9E0-872B-4E80-B2F1-E57653056E07}" type="datetimeFigureOut">
              <a:rPr lang="ru-RU" smtClean="0"/>
              <a:t>24.01.2025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2281A-E974-48B0-8D48-EABF091553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641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895260" y="364195"/>
            <a:ext cx="1474991" cy="579704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0288" y="364195"/>
            <a:ext cx="4339466" cy="579704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8B9E0-872B-4E80-B2F1-E57653056E07}" type="datetimeFigureOut">
              <a:rPr lang="ru-RU" smtClean="0"/>
              <a:t>24.01.2025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2281A-E974-48B0-8D48-EABF091553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5389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8B9E0-872B-4E80-B2F1-E57653056E07}" type="datetimeFigureOut">
              <a:rPr lang="ru-RU" smtClean="0"/>
              <a:t>24.01.2025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2281A-E974-48B0-8D48-EABF091553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7966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725" y="1705386"/>
            <a:ext cx="5899964" cy="2845473"/>
          </a:xfrm>
        </p:spPr>
        <p:txBody>
          <a:bodyPr anchor="b"/>
          <a:lstStyle>
            <a:lvl1pPr>
              <a:defRPr sz="4489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6725" y="4577779"/>
            <a:ext cx="5899964" cy="1496367"/>
          </a:xfrm>
        </p:spPr>
        <p:txBody>
          <a:bodyPr/>
          <a:lstStyle>
            <a:lvl1pPr marL="0" indent="0">
              <a:buNone/>
              <a:defRPr sz="1795">
                <a:solidFill>
                  <a:schemeClr val="tx1"/>
                </a:solidFill>
              </a:defRPr>
            </a:lvl1pPr>
            <a:lvl2pPr marL="342031" indent="0">
              <a:buNone/>
              <a:defRPr sz="1496">
                <a:solidFill>
                  <a:schemeClr val="tx1">
                    <a:tint val="75000"/>
                  </a:schemeClr>
                </a:solidFill>
              </a:defRPr>
            </a:lvl2pPr>
            <a:lvl3pPr marL="684063" indent="0">
              <a:buNone/>
              <a:defRPr sz="1347">
                <a:solidFill>
                  <a:schemeClr val="tx1">
                    <a:tint val="75000"/>
                  </a:schemeClr>
                </a:solidFill>
              </a:defRPr>
            </a:lvl3pPr>
            <a:lvl4pPr marL="1026094" indent="0">
              <a:buNone/>
              <a:defRPr sz="1197">
                <a:solidFill>
                  <a:schemeClr val="tx1">
                    <a:tint val="75000"/>
                  </a:schemeClr>
                </a:solidFill>
              </a:defRPr>
            </a:lvl4pPr>
            <a:lvl5pPr marL="1368125" indent="0">
              <a:buNone/>
              <a:defRPr sz="1197">
                <a:solidFill>
                  <a:schemeClr val="tx1">
                    <a:tint val="75000"/>
                  </a:schemeClr>
                </a:solidFill>
              </a:defRPr>
            </a:lvl5pPr>
            <a:lvl6pPr marL="1710157" indent="0">
              <a:buNone/>
              <a:defRPr sz="1197">
                <a:solidFill>
                  <a:schemeClr val="tx1">
                    <a:tint val="75000"/>
                  </a:schemeClr>
                </a:solidFill>
              </a:defRPr>
            </a:lvl6pPr>
            <a:lvl7pPr marL="2052188" indent="0">
              <a:buNone/>
              <a:defRPr sz="1197">
                <a:solidFill>
                  <a:schemeClr val="tx1">
                    <a:tint val="75000"/>
                  </a:schemeClr>
                </a:solidFill>
              </a:defRPr>
            </a:lvl7pPr>
            <a:lvl8pPr marL="2394219" indent="0">
              <a:buNone/>
              <a:defRPr sz="1197">
                <a:solidFill>
                  <a:schemeClr val="tx1">
                    <a:tint val="75000"/>
                  </a:schemeClr>
                </a:solidFill>
              </a:defRPr>
            </a:lvl8pPr>
            <a:lvl9pPr marL="2736251" indent="0">
              <a:buNone/>
              <a:defRPr sz="11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8B9E0-872B-4E80-B2F1-E57653056E07}" type="datetimeFigureOut">
              <a:rPr lang="ru-RU" smtClean="0"/>
              <a:t>24.01.2025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2281A-E974-48B0-8D48-EABF091553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8392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0287" y="1820976"/>
            <a:ext cx="2907229" cy="434025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63022" y="1820976"/>
            <a:ext cx="2907229" cy="434025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8B9E0-872B-4E80-B2F1-E57653056E07}" type="datetimeFigureOut">
              <a:rPr lang="ru-RU" smtClean="0"/>
              <a:t>24.01.2025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2281A-E974-48B0-8D48-EABF091553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0707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178" y="364197"/>
            <a:ext cx="5899964" cy="1322188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179" y="1676882"/>
            <a:ext cx="2893868" cy="821814"/>
          </a:xfrm>
        </p:spPr>
        <p:txBody>
          <a:bodyPr anchor="b"/>
          <a:lstStyle>
            <a:lvl1pPr marL="0" indent="0">
              <a:buNone/>
              <a:defRPr sz="1795" b="1"/>
            </a:lvl1pPr>
            <a:lvl2pPr marL="342031" indent="0">
              <a:buNone/>
              <a:defRPr sz="1496" b="1"/>
            </a:lvl2pPr>
            <a:lvl3pPr marL="684063" indent="0">
              <a:buNone/>
              <a:defRPr sz="1347" b="1"/>
            </a:lvl3pPr>
            <a:lvl4pPr marL="1026094" indent="0">
              <a:buNone/>
              <a:defRPr sz="1197" b="1"/>
            </a:lvl4pPr>
            <a:lvl5pPr marL="1368125" indent="0">
              <a:buNone/>
              <a:defRPr sz="1197" b="1"/>
            </a:lvl5pPr>
            <a:lvl6pPr marL="1710157" indent="0">
              <a:buNone/>
              <a:defRPr sz="1197" b="1"/>
            </a:lvl6pPr>
            <a:lvl7pPr marL="2052188" indent="0">
              <a:buNone/>
              <a:defRPr sz="1197" b="1"/>
            </a:lvl7pPr>
            <a:lvl8pPr marL="2394219" indent="0">
              <a:buNone/>
              <a:defRPr sz="1197" b="1"/>
            </a:lvl8pPr>
            <a:lvl9pPr marL="2736251" indent="0">
              <a:buNone/>
              <a:defRPr sz="119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179" y="2498697"/>
            <a:ext cx="2893868" cy="367520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63023" y="1676882"/>
            <a:ext cx="2908120" cy="821814"/>
          </a:xfrm>
        </p:spPr>
        <p:txBody>
          <a:bodyPr anchor="b"/>
          <a:lstStyle>
            <a:lvl1pPr marL="0" indent="0">
              <a:buNone/>
              <a:defRPr sz="1795" b="1"/>
            </a:lvl1pPr>
            <a:lvl2pPr marL="342031" indent="0">
              <a:buNone/>
              <a:defRPr sz="1496" b="1"/>
            </a:lvl2pPr>
            <a:lvl3pPr marL="684063" indent="0">
              <a:buNone/>
              <a:defRPr sz="1347" b="1"/>
            </a:lvl3pPr>
            <a:lvl4pPr marL="1026094" indent="0">
              <a:buNone/>
              <a:defRPr sz="1197" b="1"/>
            </a:lvl4pPr>
            <a:lvl5pPr marL="1368125" indent="0">
              <a:buNone/>
              <a:defRPr sz="1197" b="1"/>
            </a:lvl5pPr>
            <a:lvl6pPr marL="1710157" indent="0">
              <a:buNone/>
              <a:defRPr sz="1197" b="1"/>
            </a:lvl6pPr>
            <a:lvl7pPr marL="2052188" indent="0">
              <a:buNone/>
              <a:defRPr sz="1197" b="1"/>
            </a:lvl7pPr>
            <a:lvl8pPr marL="2394219" indent="0">
              <a:buNone/>
              <a:defRPr sz="1197" b="1"/>
            </a:lvl8pPr>
            <a:lvl9pPr marL="2736251" indent="0">
              <a:buNone/>
              <a:defRPr sz="119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63023" y="2498697"/>
            <a:ext cx="2908120" cy="367520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8B9E0-872B-4E80-B2F1-E57653056E07}" type="datetimeFigureOut">
              <a:rPr lang="ru-RU" smtClean="0"/>
              <a:t>24.01.2025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2281A-E974-48B0-8D48-EABF091553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769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8B9E0-872B-4E80-B2F1-E57653056E07}" type="datetimeFigureOut">
              <a:rPr lang="ru-RU" smtClean="0"/>
              <a:t>24.01.2025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2281A-E974-48B0-8D48-EABF091553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2219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8B9E0-872B-4E80-B2F1-E57653056E07}" type="datetimeFigureOut">
              <a:rPr lang="ru-RU" smtClean="0"/>
              <a:t>24.01.2025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2281A-E974-48B0-8D48-EABF091553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1146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178" y="456036"/>
            <a:ext cx="2206252" cy="1596126"/>
          </a:xfrm>
        </p:spPr>
        <p:txBody>
          <a:bodyPr anchor="b"/>
          <a:lstStyle>
            <a:lvl1pPr>
              <a:defRPr sz="2394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8120" y="984912"/>
            <a:ext cx="3463022" cy="4861216"/>
          </a:xfrm>
        </p:spPr>
        <p:txBody>
          <a:bodyPr/>
          <a:lstStyle>
            <a:lvl1pPr>
              <a:defRPr sz="2394"/>
            </a:lvl1pPr>
            <a:lvl2pPr>
              <a:defRPr sz="2095"/>
            </a:lvl2pPr>
            <a:lvl3pPr>
              <a:defRPr sz="1795"/>
            </a:lvl3pPr>
            <a:lvl4pPr>
              <a:defRPr sz="1496"/>
            </a:lvl4pPr>
            <a:lvl5pPr>
              <a:defRPr sz="1496"/>
            </a:lvl5pPr>
            <a:lvl6pPr>
              <a:defRPr sz="1496"/>
            </a:lvl6pPr>
            <a:lvl7pPr>
              <a:defRPr sz="1496"/>
            </a:lvl7pPr>
            <a:lvl8pPr>
              <a:defRPr sz="1496"/>
            </a:lvl8pPr>
            <a:lvl9pPr>
              <a:defRPr sz="1496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1178" y="2052161"/>
            <a:ext cx="2206252" cy="3801883"/>
          </a:xfrm>
        </p:spPr>
        <p:txBody>
          <a:bodyPr/>
          <a:lstStyle>
            <a:lvl1pPr marL="0" indent="0">
              <a:buNone/>
              <a:defRPr sz="1197"/>
            </a:lvl1pPr>
            <a:lvl2pPr marL="342031" indent="0">
              <a:buNone/>
              <a:defRPr sz="1047"/>
            </a:lvl2pPr>
            <a:lvl3pPr marL="684063" indent="0">
              <a:buNone/>
              <a:defRPr sz="898"/>
            </a:lvl3pPr>
            <a:lvl4pPr marL="1026094" indent="0">
              <a:buNone/>
              <a:defRPr sz="748"/>
            </a:lvl4pPr>
            <a:lvl5pPr marL="1368125" indent="0">
              <a:buNone/>
              <a:defRPr sz="748"/>
            </a:lvl5pPr>
            <a:lvl6pPr marL="1710157" indent="0">
              <a:buNone/>
              <a:defRPr sz="748"/>
            </a:lvl6pPr>
            <a:lvl7pPr marL="2052188" indent="0">
              <a:buNone/>
              <a:defRPr sz="748"/>
            </a:lvl7pPr>
            <a:lvl8pPr marL="2394219" indent="0">
              <a:buNone/>
              <a:defRPr sz="748"/>
            </a:lvl8pPr>
            <a:lvl9pPr marL="2736251" indent="0">
              <a:buNone/>
              <a:defRPr sz="748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8B9E0-872B-4E80-B2F1-E57653056E07}" type="datetimeFigureOut">
              <a:rPr lang="ru-RU" smtClean="0"/>
              <a:t>24.01.2025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2281A-E974-48B0-8D48-EABF091553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9993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178" y="456036"/>
            <a:ext cx="2206252" cy="1596126"/>
          </a:xfrm>
        </p:spPr>
        <p:txBody>
          <a:bodyPr anchor="b"/>
          <a:lstStyle>
            <a:lvl1pPr>
              <a:defRPr sz="2394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08120" y="984912"/>
            <a:ext cx="3463022" cy="4861216"/>
          </a:xfrm>
        </p:spPr>
        <p:txBody>
          <a:bodyPr anchor="t"/>
          <a:lstStyle>
            <a:lvl1pPr marL="0" indent="0">
              <a:buNone/>
              <a:defRPr sz="2394"/>
            </a:lvl1pPr>
            <a:lvl2pPr marL="342031" indent="0">
              <a:buNone/>
              <a:defRPr sz="2095"/>
            </a:lvl2pPr>
            <a:lvl3pPr marL="684063" indent="0">
              <a:buNone/>
              <a:defRPr sz="1795"/>
            </a:lvl3pPr>
            <a:lvl4pPr marL="1026094" indent="0">
              <a:buNone/>
              <a:defRPr sz="1496"/>
            </a:lvl4pPr>
            <a:lvl5pPr marL="1368125" indent="0">
              <a:buNone/>
              <a:defRPr sz="1496"/>
            </a:lvl5pPr>
            <a:lvl6pPr marL="1710157" indent="0">
              <a:buNone/>
              <a:defRPr sz="1496"/>
            </a:lvl6pPr>
            <a:lvl7pPr marL="2052188" indent="0">
              <a:buNone/>
              <a:defRPr sz="1496"/>
            </a:lvl7pPr>
            <a:lvl8pPr marL="2394219" indent="0">
              <a:buNone/>
              <a:defRPr sz="1496"/>
            </a:lvl8pPr>
            <a:lvl9pPr marL="2736251" indent="0">
              <a:buNone/>
              <a:defRPr sz="1496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1178" y="2052161"/>
            <a:ext cx="2206252" cy="3801883"/>
          </a:xfrm>
        </p:spPr>
        <p:txBody>
          <a:bodyPr/>
          <a:lstStyle>
            <a:lvl1pPr marL="0" indent="0">
              <a:buNone/>
              <a:defRPr sz="1197"/>
            </a:lvl1pPr>
            <a:lvl2pPr marL="342031" indent="0">
              <a:buNone/>
              <a:defRPr sz="1047"/>
            </a:lvl2pPr>
            <a:lvl3pPr marL="684063" indent="0">
              <a:buNone/>
              <a:defRPr sz="898"/>
            </a:lvl3pPr>
            <a:lvl4pPr marL="1026094" indent="0">
              <a:buNone/>
              <a:defRPr sz="748"/>
            </a:lvl4pPr>
            <a:lvl5pPr marL="1368125" indent="0">
              <a:buNone/>
              <a:defRPr sz="748"/>
            </a:lvl5pPr>
            <a:lvl6pPr marL="1710157" indent="0">
              <a:buNone/>
              <a:defRPr sz="748"/>
            </a:lvl6pPr>
            <a:lvl7pPr marL="2052188" indent="0">
              <a:buNone/>
              <a:defRPr sz="748"/>
            </a:lvl7pPr>
            <a:lvl8pPr marL="2394219" indent="0">
              <a:buNone/>
              <a:defRPr sz="748"/>
            </a:lvl8pPr>
            <a:lvl9pPr marL="2736251" indent="0">
              <a:buNone/>
              <a:defRPr sz="748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8B9E0-872B-4E80-B2F1-E57653056E07}" type="datetimeFigureOut">
              <a:rPr lang="ru-RU" smtClean="0"/>
              <a:t>24.01.2025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2281A-E974-48B0-8D48-EABF091553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6692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0287" y="364197"/>
            <a:ext cx="5899964" cy="1322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0287" y="1820976"/>
            <a:ext cx="5899964" cy="43402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0287" y="6340167"/>
            <a:ext cx="1539121" cy="3641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B8B9E0-872B-4E80-B2F1-E57653056E07}" type="datetimeFigureOut">
              <a:rPr lang="ru-RU" smtClean="0"/>
              <a:t>24.01.2025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65928" y="6340167"/>
            <a:ext cx="2308682" cy="3641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31130" y="6340167"/>
            <a:ext cx="1539121" cy="3641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B2281A-E974-48B0-8D48-EABF091553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2059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4063" rtl="0" eaLnBrk="1" latinLnBrk="0" hangingPunct="1">
        <a:lnSpc>
          <a:spcPct val="90000"/>
        </a:lnSpc>
        <a:spcBef>
          <a:spcPct val="0"/>
        </a:spcBef>
        <a:buNone/>
        <a:defRPr sz="329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016" indent="-171016" algn="l" defTabSz="684063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095" kern="1200">
          <a:solidFill>
            <a:schemeClr val="tx1"/>
          </a:solidFill>
          <a:latin typeface="+mn-lt"/>
          <a:ea typeface="+mn-ea"/>
          <a:cs typeface="+mn-cs"/>
        </a:defRPr>
      </a:lvl1pPr>
      <a:lvl2pPr marL="513047" indent="-171016" algn="l" defTabSz="6840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795" kern="1200">
          <a:solidFill>
            <a:schemeClr val="tx1"/>
          </a:solidFill>
          <a:latin typeface="+mn-lt"/>
          <a:ea typeface="+mn-ea"/>
          <a:cs typeface="+mn-cs"/>
        </a:defRPr>
      </a:lvl2pPr>
      <a:lvl3pPr marL="855078" indent="-171016" algn="l" defTabSz="6840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496" kern="1200">
          <a:solidFill>
            <a:schemeClr val="tx1"/>
          </a:solidFill>
          <a:latin typeface="+mn-lt"/>
          <a:ea typeface="+mn-ea"/>
          <a:cs typeface="+mn-cs"/>
        </a:defRPr>
      </a:lvl3pPr>
      <a:lvl4pPr marL="1197110" indent="-171016" algn="l" defTabSz="6840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47" kern="1200">
          <a:solidFill>
            <a:schemeClr val="tx1"/>
          </a:solidFill>
          <a:latin typeface="+mn-lt"/>
          <a:ea typeface="+mn-ea"/>
          <a:cs typeface="+mn-cs"/>
        </a:defRPr>
      </a:lvl4pPr>
      <a:lvl5pPr marL="1539141" indent="-171016" algn="l" defTabSz="6840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47" kern="1200">
          <a:solidFill>
            <a:schemeClr val="tx1"/>
          </a:solidFill>
          <a:latin typeface="+mn-lt"/>
          <a:ea typeface="+mn-ea"/>
          <a:cs typeface="+mn-cs"/>
        </a:defRPr>
      </a:lvl5pPr>
      <a:lvl6pPr marL="1881172" indent="-171016" algn="l" defTabSz="6840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47" kern="1200">
          <a:solidFill>
            <a:schemeClr val="tx1"/>
          </a:solidFill>
          <a:latin typeface="+mn-lt"/>
          <a:ea typeface="+mn-ea"/>
          <a:cs typeface="+mn-cs"/>
        </a:defRPr>
      </a:lvl6pPr>
      <a:lvl7pPr marL="2223204" indent="-171016" algn="l" defTabSz="6840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47" kern="1200">
          <a:solidFill>
            <a:schemeClr val="tx1"/>
          </a:solidFill>
          <a:latin typeface="+mn-lt"/>
          <a:ea typeface="+mn-ea"/>
          <a:cs typeface="+mn-cs"/>
        </a:defRPr>
      </a:lvl7pPr>
      <a:lvl8pPr marL="2565235" indent="-171016" algn="l" defTabSz="6840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47" kern="1200">
          <a:solidFill>
            <a:schemeClr val="tx1"/>
          </a:solidFill>
          <a:latin typeface="+mn-lt"/>
          <a:ea typeface="+mn-ea"/>
          <a:cs typeface="+mn-cs"/>
        </a:defRPr>
      </a:lvl8pPr>
      <a:lvl9pPr marL="2907266" indent="-171016" algn="l" defTabSz="6840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4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1pPr>
      <a:lvl2pPr marL="342031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2pPr>
      <a:lvl3pPr marL="684063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3pPr>
      <a:lvl4pPr marL="1026094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4pPr>
      <a:lvl5pPr marL="1368125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5pPr>
      <a:lvl6pPr marL="1710157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6pPr>
      <a:lvl7pPr marL="2052188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7pPr>
      <a:lvl8pPr marL="2394219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8pPr>
      <a:lvl9pPr marL="2736251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ru.freepik.com/free-photo/world-happy-pride-day-clipboard-stationery-items_7819449.htm#fromView=search&amp;page=1&amp;position=16&amp;uuid=491cf635-5566-4192-b9db-337e78f5a17b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ru.freepik.com/free-vector/back-school-essentials_354207542.htm#fromView=search&amp;page=1&amp;position=10&amp;uuid=d1451be1-438b-428e-bb1c-6170ec7331be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ru.freepik.com/free-vector/happy-hand-drawn-students-jumping_2784932.htm#fromView=search&amp;page=5&amp;position=2&amp;uuid=154f48ba-770f-4ea0-a9cc-88ef428abcd7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ru.freepik.com/free-vector/happy-students-jumping_2860420.htm#fromView=search&amp;page=5&amp;position=28&amp;uuid=154f48ba-770f-4ea0-a9cc-88ef428abcd7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ru.freepik.com/free-vector/curious-girl-learning-science-concepts_282570371.htm#fromView=search&amp;page=2&amp;position=51&amp;uuid=299e9e9b-298a-474f-a311-dbe7163ebf41" TargetMode="Externa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ru.freepik.com/free-vector/flat-teacher-s-day-spanish-illustration_24435014.htm#fromView=search&amp;page=5&amp;position=19&amp;uuid=e78f52a4-0d3b-4604-bc38-0f776c829523" TargetMode="Externa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ru.freepik.com/free-vector/flat-illustration-international-day-education-celebration_35014436.htm#fromView=search&amp;page=3&amp;position=38&amp;uuid=e78f52a4-0d3b-4604-bc38-0f776c829523" TargetMode="Externa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ru.freepik.com/free-vector/happy-schoolchildren-outside-school-building_173014854.htm#fromView=search&amp;page=3&amp;position=40&amp;uuid=7f9f241e-0f2b-4459-8942-ea89c85650bf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ru.freepik.com/free-vector/school-infographic-elements-with-colorful-markers_11637210.htm#fromView=search&amp;page=1&amp;position=47&amp;uuid=6cbf5687-bf7e-4f6b-814d-9bb49505efbd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ru.freepik.com/free-photo/schoolchildren-studying-classroom-sitting-desks_1250199.htm#fromView=search&amp;page=2&amp;position=2&amp;uuid=eb4fa7a3-2029-4520-ae48-b1f95b3604a2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ru.freepik.com/free-photo/front-view-educational-objects-arrangement_10752962.htm#fromView=search&amp;page=1&amp;position=23&amp;uuid=ff36cb96-bb71-4b64-ab64-6dd8bf6ae0bf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6A32BA2-5E78-4DFD-8B54-FE458DF0C5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2946" y="395542"/>
            <a:ext cx="5130403" cy="482724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/>
              <a:t>Информационные материалы для оформления стенда</a:t>
            </a:r>
          </a:p>
        </p:txBody>
      </p:sp>
      <p:pic>
        <p:nvPicPr>
          <p:cNvPr id="4098" name="Picture 2" descr="Всемирный счастливый день гордости буфера обмена и канцелярских товаров">
            <a:extLst>
              <a:ext uri="{FF2B5EF4-FFF2-40B4-BE49-F238E27FC236}">
                <a16:creationId xmlns:a16="http://schemas.microsoft.com/office/drawing/2014/main" id="{CFA50435-6771-4E84-A717-E15BB96659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150" y="878266"/>
            <a:ext cx="6257676" cy="5689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6C6AC23-4100-4398-ADD0-4D0217176255}"/>
              </a:ext>
            </a:extLst>
          </p:cNvPr>
          <p:cNvSpPr txBox="1"/>
          <p:nvPr/>
        </p:nvSpPr>
        <p:spPr>
          <a:xfrm rot="20728166">
            <a:off x="2343309" y="2448987"/>
            <a:ext cx="2503777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7200" b="1" dirty="0">
                <a:solidFill>
                  <a:schemeClr val="accent1"/>
                </a:solidFill>
                <a:latin typeface="+mn-lt"/>
              </a:rPr>
              <a:t>ВПР</a:t>
            </a:r>
          </a:p>
          <a:p>
            <a:pPr algn="ctr"/>
            <a:r>
              <a:rPr lang="ru-RU" sz="7200" b="1" dirty="0">
                <a:solidFill>
                  <a:schemeClr val="accent1"/>
                </a:solidFill>
                <a:latin typeface="+mn-lt"/>
              </a:rPr>
              <a:t>2025 </a:t>
            </a:r>
            <a:endParaRPr lang="ru-RU" sz="7200" dirty="0">
              <a:solidFill>
                <a:schemeClr val="accent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3CA7F18-D0AC-4EA4-AA7B-2FA2B43A62CD}"/>
              </a:ext>
            </a:extLst>
          </p:cNvPr>
          <p:cNvSpPr txBox="1"/>
          <p:nvPr/>
        </p:nvSpPr>
        <p:spPr>
          <a:xfrm>
            <a:off x="305734" y="6567777"/>
            <a:ext cx="639284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800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https://ru.freepik.com/free-photo/world-happy-pride-day-clipboard-stationery-items_7819449.htm#fromView=search&amp;page=1&amp;position=16&amp;uuid=491cf635-5566-4192-b9db-337e78f5a17b</a:t>
            </a:r>
            <a:r>
              <a:rPr lang="ru-RU" sz="800" dirty="0">
                <a:solidFill>
                  <a:schemeClr val="bg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268788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Основные элементы возвращения в школу">
            <a:extLst>
              <a:ext uri="{FF2B5EF4-FFF2-40B4-BE49-F238E27FC236}">
                <a16:creationId xmlns:a16="http://schemas.microsoft.com/office/drawing/2014/main" id="{E9078562-015B-48B6-AEAC-343D3DF0E2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711" y="317255"/>
            <a:ext cx="6605116" cy="5661328"/>
          </a:xfrm>
          <a:prstGeom prst="wedgeRoundRectCallout">
            <a:avLst/>
          </a:prstGeom>
          <a:noFill/>
          <a:ln w="28575">
            <a:solidFill>
              <a:srgbClr val="0070C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54CF642-7616-48C9-B3EE-948CFBF92C75}"/>
              </a:ext>
            </a:extLst>
          </p:cNvPr>
          <p:cNvSpPr txBox="1"/>
          <p:nvPr/>
        </p:nvSpPr>
        <p:spPr>
          <a:xfrm>
            <a:off x="1049574" y="1053728"/>
            <a:ext cx="4953661" cy="4188381"/>
          </a:xfrm>
          <a:prstGeom prst="wedgeRoundRectCallout">
            <a:avLst>
              <a:gd name="adj1" fmla="val -32771"/>
              <a:gd name="adj2" fmla="val 77462"/>
              <a:gd name="adj3" fmla="val 16667"/>
            </a:avLst>
          </a:prstGeom>
          <a:solidFill>
            <a:srgbClr val="BDEEFF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>
                <a:solidFill>
                  <a:srgbClr val="FF0000"/>
                </a:solidFill>
              </a:rPr>
              <a:t>ВПР – 2025 год</a:t>
            </a:r>
          </a:p>
          <a:p>
            <a:r>
              <a:rPr lang="ru-RU" sz="4000" b="1" dirty="0">
                <a:solidFill>
                  <a:srgbClr val="FF0000"/>
                </a:solidFill>
              </a:rPr>
              <a:t>В – </a:t>
            </a:r>
            <a:r>
              <a:rPr lang="ru-RU" sz="4000" b="1" dirty="0"/>
              <a:t>всероссийская</a:t>
            </a:r>
          </a:p>
          <a:p>
            <a:r>
              <a:rPr lang="ru-RU" sz="4000" b="1" dirty="0">
                <a:solidFill>
                  <a:srgbClr val="FF0000"/>
                </a:solidFill>
              </a:rPr>
              <a:t>П - </a:t>
            </a:r>
            <a:r>
              <a:rPr lang="ru-RU" sz="4000" b="1" dirty="0"/>
              <a:t>проверочная</a:t>
            </a:r>
          </a:p>
          <a:p>
            <a:r>
              <a:rPr lang="ru-RU" sz="4000" b="1" dirty="0">
                <a:solidFill>
                  <a:srgbClr val="FF0000"/>
                </a:solidFill>
              </a:rPr>
              <a:t>Р – </a:t>
            </a:r>
            <a:r>
              <a:rPr lang="ru-RU" sz="4000" b="1" dirty="0"/>
              <a:t>работа</a:t>
            </a:r>
          </a:p>
          <a:p>
            <a:endParaRPr lang="ru-RU" sz="4000" b="1" dirty="0"/>
          </a:p>
          <a:p>
            <a:endParaRPr lang="ru-RU" sz="40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D21E4AC-B8BE-4DCE-9B43-F0BBDD87EB8E}"/>
              </a:ext>
            </a:extLst>
          </p:cNvPr>
          <p:cNvSpPr txBox="1"/>
          <p:nvPr/>
        </p:nvSpPr>
        <p:spPr>
          <a:xfrm>
            <a:off x="2658152" y="6133850"/>
            <a:ext cx="418238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800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https://ru.freepik.com/free-vector/back-school-essentials_354207542.htm#fromView=search&amp;page=1&amp;position=10&amp;uuid=d1451be1-438b-428e-bb1c-6170ec7331be</a:t>
            </a:r>
            <a:r>
              <a:rPr lang="ru-RU" sz="800" dirty="0">
                <a:solidFill>
                  <a:schemeClr val="bg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90235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54CF642-7616-48C9-B3EE-948CFBF92C75}"/>
              </a:ext>
            </a:extLst>
          </p:cNvPr>
          <p:cNvSpPr txBox="1"/>
          <p:nvPr/>
        </p:nvSpPr>
        <p:spPr>
          <a:xfrm>
            <a:off x="355041" y="266548"/>
            <a:ext cx="5923722" cy="5346144"/>
          </a:xfrm>
          <a:prstGeom prst="wedgeRoundRectCallout">
            <a:avLst>
              <a:gd name="adj1" fmla="val -41093"/>
              <a:gd name="adj2" fmla="val 62738"/>
              <a:gd name="adj3" fmla="val 16667"/>
            </a:avLst>
          </a:prstGeom>
          <a:solidFill>
            <a:srgbClr val="BDEEFF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>
                <a:solidFill>
                  <a:srgbClr val="FF0000"/>
                </a:solidFill>
              </a:rPr>
              <a:t>Ты сможешь это сделать!</a:t>
            </a:r>
          </a:p>
          <a:p>
            <a:endParaRPr lang="ru-RU" sz="4000" b="1" dirty="0"/>
          </a:p>
          <a:p>
            <a:endParaRPr lang="ru-RU" sz="4000" b="1" dirty="0"/>
          </a:p>
          <a:p>
            <a:endParaRPr lang="ru-RU" sz="4000" b="1" dirty="0"/>
          </a:p>
          <a:p>
            <a:endParaRPr lang="ru-RU" sz="4000" b="1" dirty="0"/>
          </a:p>
          <a:p>
            <a:endParaRPr lang="ru-RU" sz="4000" b="1" dirty="0"/>
          </a:p>
        </p:txBody>
      </p:sp>
      <p:pic>
        <p:nvPicPr>
          <p:cNvPr id="7172" name="Picture 4" descr="Счастливые рисованные студенты прыгают">
            <a:extLst>
              <a:ext uri="{FF2B5EF4-FFF2-40B4-BE49-F238E27FC236}">
                <a16:creationId xmlns:a16="http://schemas.microsoft.com/office/drawing/2014/main" id="{7A29A824-38E9-4426-8BEE-69195249EF9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21" t="9721" r="9068" b="26137"/>
          <a:stretch/>
        </p:blipFill>
        <p:spPr bwMode="auto">
          <a:xfrm>
            <a:off x="1049572" y="2186608"/>
            <a:ext cx="4436827" cy="3228231"/>
          </a:xfrm>
          <a:prstGeom prst="wedgeRoundRectCallout">
            <a:avLst>
              <a:gd name="adj1" fmla="val -45805"/>
              <a:gd name="adj2" fmla="val 67426"/>
              <a:gd name="adj3" fmla="val 16667"/>
            </a:avLst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3720052-B427-46D5-9B8E-D16BA693BD67}"/>
              </a:ext>
            </a:extLst>
          </p:cNvPr>
          <p:cNvSpPr txBox="1"/>
          <p:nvPr/>
        </p:nvSpPr>
        <p:spPr>
          <a:xfrm>
            <a:off x="1929401" y="5957631"/>
            <a:ext cx="443682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800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https://ru.freepik.com/free-vector/happy-hand-drawn-students-jumping_2784932.htm#fromView=search&amp;page=5&amp;position=2&amp;uuid=154f48ba-770f-4ea0-a9cc-88ef428abcd7</a:t>
            </a:r>
            <a:r>
              <a:rPr lang="ru-RU" sz="800" dirty="0">
                <a:solidFill>
                  <a:schemeClr val="bg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624170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54CF642-7616-48C9-B3EE-948CFBF92C75}"/>
              </a:ext>
            </a:extLst>
          </p:cNvPr>
          <p:cNvSpPr txBox="1"/>
          <p:nvPr/>
        </p:nvSpPr>
        <p:spPr>
          <a:xfrm>
            <a:off x="355041" y="266548"/>
            <a:ext cx="5923722" cy="5346144"/>
          </a:xfrm>
          <a:prstGeom prst="wedgeRoundRectCallout">
            <a:avLst>
              <a:gd name="adj1" fmla="val -41093"/>
              <a:gd name="adj2" fmla="val 62738"/>
              <a:gd name="adj3" fmla="val 16667"/>
            </a:avLst>
          </a:prstGeom>
          <a:solidFill>
            <a:srgbClr val="BDEEFF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180975" lvl="0"/>
            <a:r>
              <a:rPr lang="ru-RU" sz="5400" b="1" dirty="0">
                <a:solidFill>
                  <a:srgbClr val="FF0000"/>
                </a:solidFill>
              </a:rPr>
              <a:t>Верь в себя, всё очень хорошо!</a:t>
            </a:r>
          </a:p>
          <a:p>
            <a:endParaRPr lang="ru-RU" sz="4000" b="1" dirty="0"/>
          </a:p>
          <a:p>
            <a:endParaRPr lang="ru-RU" sz="4000" b="1" dirty="0"/>
          </a:p>
          <a:p>
            <a:endParaRPr lang="ru-RU" sz="4000" b="1" dirty="0"/>
          </a:p>
          <a:p>
            <a:endParaRPr lang="ru-RU" sz="4000" b="1" dirty="0"/>
          </a:p>
          <a:p>
            <a:endParaRPr lang="ru-RU" sz="4000" b="1" dirty="0"/>
          </a:p>
        </p:txBody>
      </p:sp>
      <p:pic>
        <p:nvPicPr>
          <p:cNvPr id="8194" name="Picture 2" descr="Счастливые студенты прыгают">
            <a:extLst>
              <a:ext uri="{FF2B5EF4-FFF2-40B4-BE49-F238E27FC236}">
                <a16:creationId xmlns:a16="http://schemas.microsoft.com/office/drawing/2014/main" id="{4A77BA08-63A5-4CC7-8FE9-3C5711F3F0F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19" t="13244" r="4134" b="26537"/>
          <a:stretch/>
        </p:blipFill>
        <p:spPr bwMode="auto">
          <a:xfrm>
            <a:off x="1057522" y="2250220"/>
            <a:ext cx="4516341" cy="2957758"/>
          </a:xfrm>
          <a:prstGeom prst="wedgeRoundRectCallout">
            <a:avLst>
              <a:gd name="adj1" fmla="val -32458"/>
              <a:gd name="adj2" fmla="val 54973"/>
              <a:gd name="adj3" fmla="val 16667"/>
            </a:avLst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7DBA99C-97C2-42C6-881E-8AA0AABBCCA7}"/>
              </a:ext>
            </a:extLst>
          </p:cNvPr>
          <p:cNvSpPr txBox="1"/>
          <p:nvPr/>
        </p:nvSpPr>
        <p:spPr>
          <a:xfrm>
            <a:off x="2433100" y="5849640"/>
            <a:ext cx="341906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800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https://ru.freepik.com/free-vector/happy-students-jumping_2860420.htm#fromView=search&amp;page=5&amp;position=28&amp;uuid=154f48ba-770f-4ea0-a9cc-88ef428abcd7</a:t>
            </a:r>
            <a:r>
              <a:rPr lang="ru-RU" sz="800" dirty="0">
                <a:solidFill>
                  <a:schemeClr val="bg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868659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54CF642-7616-48C9-B3EE-948CFBF92C75}"/>
              </a:ext>
            </a:extLst>
          </p:cNvPr>
          <p:cNvSpPr txBox="1"/>
          <p:nvPr/>
        </p:nvSpPr>
        <p:spPr>
          <a:xfrm>
            <a:off x="355041" y="266548"/>
            <a:ext cx="5923722" cy="5584508"/>
          </a:xfrm>
          <a:prstGeom prst="wedgeRoundRectCallout">
            <a:avLst>
              <a:gd name="adj1" fmla="val -41093"/>
              <a:gd name="adj2" fmla="val 62738"/>
              <a:gd name="adj3" fmla="val 16667"/>
            </a:avLst>
          </a:prstGeom>
          <a:solidFill>
            <a:srgbClr val="BDEEFF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180975" lvl="0" algn="ctr"/>
            <a:r>
              <a:rPr lang="ru-RU" sz="5400" b="1" dirty="0">
                <a:solidFill>
                  <a:srgbClr val="FF0000"/>
                </a:solidFill>
              </a:rPr>
              <a:t>Ты знаешь все предметы на отлично!</a:t>
            </a:r>
          </a:p>
          <a:p>
            <a:endParaRPr lang="ru-RU" sz="4000" b="1" dirty="0"/>
          </a:p>
          <a:p>
            <a:endParaRPr lang="ru-RU" sz="4000" b="1" dirty="0"/>
          </a:p>
          <a:p>
            <a:endParaRPr lang="ru-RU" sz="4000" b="1" dirty="0"/>
          </a:p>
          <a:p>
            <a:endParaRPr lang="ru-RU" sz="4000" b="1" dirty="0"/>
          </a:p>
        </p:txBody>
      </p:sp>
      <p:pic>
        <p:nvPicPr>
          <p:cNvPr id="9220" name="Picture 4" descr="Любопытная девушка изучает научные концепции">
            <a:extLst>
              <a:ext uri="{FF2B5EF4-FFF2-40B4-BE49-F238E27FC236}">
                <a16:creationId xmlns:a16="http://schemas.microsoft.com/office/drawing/2014/main" id="{E84CAABB-B99C-4595-A8EF-363EC966976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55" b="2707"/>
          <a:stretch/>
        </p:blipFill>
        <p:spPr bwMode="auto">
          <a:xfrm>
            <a:off x="1653871" y="2965836"/>
            <a:ext cx="3522428" cy="2635407"/>
          </a:xfrm>
          <a:prstGeom prst="wedgeRoundRectCallout">
            <a:avLst>
              <a:gd name="adj1" fmla="val -56874"/>
              <a:gd name="adj2" fmla="val 62203"/>
              <a:gd name="adj3" fmla="val 16667"/>
            </a:avLst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6E2DA983-9747-4B04-9655-0898C102329F}"/>
              </a:ext>
            </a:extLst>
          </p:cNvPr>
          <p:cNvSpPr txBox="1"/>
          <p:nvPr/>
        </p:nvSpPr>
        <p:spPr>
          <a:xfrm>
            <a:off x="2608943" y="5961088"/>
            <a:ext cx="341906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800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https://ru.freepik.com/free-vector/curious-girl-learning-science-concepts_282570371.htm#fromView=search&amp;page=2&amp;position=51&amp;uuid=299e9e9b-298a-474f-a311-dbe7163ebf41</a:t>
            </a:r>
            <a:r>
              <a:rPr lang="ru-RU" sz="800" dirty="0">
                <a:solidFill>
                  <a:schemeClr val="bg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228834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54CF642-7616-48C9-B3EE-948CFBF92C75}"/>
              </a:ext>
            </a:extLst>
          </p:cNvPr>
          <p:cNvSpPr txBox="1"/>
          <p:nvPr/>
        </p:nvSpPr>
        <p:spPr>
          <a:xfrm>
            <a:off x="355041" y="266548"/>
            <a:ext cx="6061662" cy="5346144"/>
          </a:xfrm>
          <a:prstGeom prst="wedgeRoundRectCallout">
            <a:avLst>
              <a:gd name="adj1" fmla="val -41093"/>
              <a:gd name="adj2" fmla="val 62738"/>
              <a:gd name="adj3" fmla="val 16667"/>
            </a:avLst>
          </a:prstGeom>
          <a:solidFill>
            <a:srgbClr val="BDEEFF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180975" lvl="0" algn="ctr"/>
            <a:r>
              <a:rPr lang="ru-RU" sz="5400" b="1" dirty="0">
                <a:solidFill>
                  <a:srgbClr val="FF0000"/>
                </a:solidFill>
              </a:rPr>
              <a:t>ВПР – это не экзамен!</a:t>
            </a:r>
          </a:p>
          <a:p>
            <a:endParaRPr lang="ru-RU" sz="4000" b="1" dirty="0"/>
          </a:p>
          <a:p>
            <a:endParaRPr lang="ru-RU" sz="4000" b="1" dirty="0"/>
          </a:p>
          <a:p>
            <a:endParaRPr lang="ru-RU" sz="4000" b="1" dirty="0"/>
          </a:p>
          <a:p>
            <a:endParaRPr lang="ru-RU" sz="4000" b="1" dirty="0"/>
          </a:p>
          <a:p>
            <a:endParaRPr lang="ru-RU" sz="4000" b="1" dirty="0"/>
          </a:p>
        </p:txBody>
      </p:sp>
      <p:pic>
        <p:nvPicPr>
          <p:cNvPr id="10244" name="Picture 4" descr="Плоский день учителя на испанской иллюстрации">
            <a:extLst>
              <a:ext uri="{FF2B5EF4-FFF2-40B4-BE49-F238E27FC236}">
                <a16:creationId xmlns:a16="http://schemas.microsoft.com/office/drawing/2014/main" id="{771FDE08-2B72-4E5F-8F7D-AC94072BA1E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1" t="8151" r="4296"/>
          <a:stretch/>
        </p:blipFill>
        <p:spPr bwMode="auto">
          <a:xfrm>
            <a:off x="707666" y="2226365"/>
            <a:ext cx="5422789" cy="3234732"/>
          </a:xfrm>
          <a:prstGeom prst="wedgeRoundRectCallout">
            <a:avLst>
              <a:gd name="adj1" fmla="val -34909"/>
              <a:gd name="adj2" fmla="val 63975"/>
              <a:gd name="adj3" fmla="val 16667"/>
            </a:avLst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6C1C964-4E47-4421-8E80-B010ECB8166E}"/>
              </a:ext>
            </a:extLst>
          </p:cNvPr>
          <p:cNvSpPr txBox="1"/>
          <p:nvPr/>
        </p:nvSpPr>
        <p:spPr>
          <a:xfrm>
            <a:off x="2711395" y="5841689"/>
            <a:ext cx="341906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800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https://ru.freepik.com/free-vector/flat-teacher-s-day-spanish-illustration_24435014.htm#fromView=search&amp;page=5&amp;position=19&amp;uuid=e78f52a4-0d3b-4604-bc38-0f776c829523</a:t>
            </a:r>
            <a:r>
              <a:rPr lang="ru-RU" sz="800" dirty="0">
                <a:solidFill>
                  <a:schemeClr val="bg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613795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54CF642-7616-48C9-B3EE-948CFBF92C75}"/>
              </a:ext>
            </a:extLst>
          </p:cNvPr>
          <p:cNvSpPr txBox="1"/>
          <p:nvPr/>
        </p:nvSpPr>
        <p:spPr>
          <a:xfrm>
            <a:off x="355041" y="266548"/>
            <a:ext cx="5923722" cy="5584508"/>
          </a:xfrm>
          <a:prstGeom prst="wedgeRoundRectCallout">
            <a:avLst>
              <a:gd name="adj1" fmla="val -41093"/>
              <a:gd name="adj2" fmla="val 62738"/>
              <a:gd name="adj3" fmla="val 16667"/>
            </a:avLst>
          </a:prstGeom>
          <a:solidFill>
            <a:srgbClr val="BDEEFF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180975" algn="ctr"/>
            <a:r>
              <a:rPr lang="ru-RU" sz="5400" b="1" dirty="0">
                <a:solidFill>
                  <a:srgbClr val="FF0000"/>
                </a:solidFill>
              </a:rPr>
              <a:t>Родители и школа тебя поддержат!</a:t>
            </a:r>
          </a:p>
          <a:p>
            <a:endParaRPr lang="ru-RU" sz="4000" b="1" dirty="0"/>
          </a:p>
          <a:p>
            <a:endParaRPr lang="ru-RU" sz="4000" b="1" dirty="0"/>
          </a:p>
          <a:p>
            <a:endParaRPr lang="ru-RU" sz="4000" b="1" dirty="0"/>
          </a:p>
          <a:p>
            <a:endParaRPr lang="ru-RU" sz="4000" b="1" dirty="0"/>
          </a:p>
        </p:txBody>
      </p:sp>
      <p:pic>
        <p:nvPicPr>
          <p:cNvPr id="11266" name="Picture 2" descr="Плоская иллюстрация к празднованию международного дня образования">
            <a:extLst>
              <a:ext uri="{FF2B5EF4-FFF2-40B4-BE49-F238E27FC236}">
                <a16:creationId xmlns:a16="http://schemas.microsoft.com/office/drawing/2014/main" id="{6887F207-9FF4-4B52-93A2-C076E0C0B70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455" b="4267"/>
          <a:stretch/>
        </p:blipFill>
        <p:spPr bwMode="auto">
          <a:xfrm>
            <a:off x="1301246" y="3058802"/>
            <a:ext cx="4031312" cy="2682040"/>
          </a:xfrm>
          <a:prstGeom prst="wedgeRoundRectCallout">
            <a:avLst>
              <a:gd name="adj1" fmla="val -45094"/>
              <a:gd name="adj2" fmla="val 62500"/>
              <a:gd name="adj3" fmla="val 16667"/>
            </a:avLst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EF4215F-36D5-4BDD-ADB8-0118C17981A9}"/>
              </a:ext>
            </a:extLst>
          </p:cNvPr>
          <p:cNvSpPr txBox="1"/>
          <p:nvPr/>
        </p:nvSpPr>
        <p:spPr>
          <a:xfrm>
            <a:off x="2480807" y="6053413"/>
            <a:ext cx="341906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800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https://ru.freepik.com/free-vector/flat-illustration-international-day-education-celebration_35014436.htm#fromView=search&amp;page=3&amp;position=38&amp;uuid=e78f52a4-0d3b-4604-bc38-0f776c829523</a:t>
            </a:r>
            <a:r>
              <a:rPr lang="ru-RU" sz="800" dirty="0">
                <a:solidFill>
                  <a:schemeClr val="bg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159889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6ADDEBD-51E4-424E-8BCC-14CCA04954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528" y="129396"/>
            <a:ext cx="6530197" cy="1035170"/>
          </a:xfrm>
          <a:prstGeom prst="foldedCorner">
            <a:avLst/>
          </a:prstGeom>
          <a:solidFill>
            <a:srgbClr val="00B0F0"/>
          </a:solidFill>
        </p:spPr>
        <p:txBody>
          <a:bodyPr>
            <a:noAutofit/>
          </a:bodyPr>
          <a:lstStyle/>
          <a:p>
            <a:pPr marL="0" rtl="0" eaLnBrk="1" fontAlgn="ctr" latinLnBrk="0" hangingPunct="1">
              <a:spcBef>
                <a:spcPts val="0"/>
              </a:spcBef>
              <a:spcAft>
                <a:spcPts val="0"/>
              </a:spcAft>
            </a:pPr>
            <a:endParaRPr lang="ru-RU" sz="3600" dirty="0"/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4311A132-B94A-421D-AFDC-B169F5AFED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102780"/>
              </p:ext>
            </p:extLst>
          </p:nvPr>
        </p:nvGraphicFramePr>
        <p:xfrm>
          <a:off x="258793" y="189545"/>
          <a:ext cx="6291232" cy="8889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44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86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88992">
                <a:tc>
                  <a:txBody>
                    <a:bodyPr/>
                    <a:lstStyle/>
                    <a:p>
                      <a:pPr algn="ctr"/>
                      <a:r>
                        <a:rPr kumimoji="0" lang="ru-RU" sz="3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Aharoni" pitchFamily="2" charset="-79"/>
                        </a:rPr>
                        <a:t>ВПР</a:t>
                      </a:r>
                      <a:endParaRPr kumimoji="0" lang="ru-RU" sz="2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Aharoni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2400" b="1" dirty="0">
                          <a:cs typeface="Aharoni" pitchFamily="2" charset="-79"/>
                        </a:rPr>
                        <a:t>Всероссийские проверочные работы</a:t>
                      </a:r>
                      <a:endParaRPr lang="ru-RU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B94F8E34-A322-4119-ACDC-A389AFA690F6}"/>
              </a:ext>
            </a:extLst>
          </p:cNvPr>
          <p:cNvSpPr txBox="1"/>
          <p:nvPr/>
        </p:nvSpPr>
        <p:spPr>
          <a:xfrm>
            <a:off x="584886" y="1324978"/>
            <a:ext cx="5750012" cy="2025610"/>
          </a:xfrm>
          <a:prstGeom prst="flowChartDocument">
            <a:avLst/>
          </a:prstGeom>
          <a:solidFill>
            <a:srgbClr val="BDEEFF"/>
          </a:solidFill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FF0000"/>
                </a:solidFill>
              </a:rPr>
              <a:t>ВПР</a:t>
            </a:r>
            <a:r>
              <a:rPr lang="ru-RU" sz="2000" b="1" dirty="0"/>
              <a:t> –ежегодные  проверочные работы, проводимые </a:t>
            </a:r>
          </a:p>
          <a:p>
            <a:pPr algn="ctr"/>
            <a:r>
              <a:rPr lang="ru-RU" sz="2000" b="1" dirty="0"/>
              <a:t>по отдельным учебным предметам с учетом требований ФГОС (Федерального государственного образовательного стандарта)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CFDBB33-F1F7-4B22-B836-94E8A47B6D8A}"/>
              </a:ext>
            </a:extLst>
          </p:cNvPr>
          <p:cNvSpPr txBox="1"/>
          <p:nvPr/>
        </p:nvSpPr>
        <p:spPr>
          <a:xfrm>
            <a:off x="1501066" y="3486172"/>
            <a:ext cx="3806686" cy="562630"/>
          </a:xfrm>
          <a:prstGeom prst="ellipse">
            <a:avLst/>
          </a:prstGeom>
          <a:solidFill>
            <a:srgbClr val="FFCCFF"/>
          </a:solidFill>
        </p:spPr>
        <p:txBody>
          <a:bodyPr wrap="square" rtlCol="0">
            <a:spAutoFit/>
          </a:bodyPr>
          <a:lstStyle/>
          <a:p>
            <a:r>
              <a:rPr lang="ru-RU" sz="2000" b="1" dirty="0"/>
              <a:t>Цель проведения ВПР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2BB6FD3-9E00-4C0F-BB59-769001742EDB}"/>
              </a:ext>
            </a:extLst>
          </p:cNvPr>
          <p:cNvSpPr txBox="1"/>
          <p:nvPr/>
        </p:nvSpPr>
        <p:spPr>
          <a:xfrm>
            <a:off x="584887" y="4048802"/>
            <a:ext cx="5750011" cy="2145268"/>
          </a:xfrm>
          <a:prstGeom prst="round2DiagRect">
            <a:avLst/>
          </a:prstGeom>
          <a:solidFill>
            <a:srgbClr val="BDEEFF"/>
          </a:solidFill>
        </p:spPr>
        <p:txBody>
          <a:bodyPr wrap="square" rtlCol="0">
            <a:spAutoFit/>
          </a:bodyPr>
          <a:lstStyle/>
          <a:p>
            <a:r>
              <a:rPr lang="ru-RU" sz="2000" b="1" dirty="0"/>
              <a:t>➢ выявления пробелов в знаниях</a:t>
            </a:r>
          </a:p>
          <a:p>
            <a:r>
              <a:rPr lang="ru-RU" sz="2000" b="1" dirty="0"/>
              <a:t>учащихся;</a:t>
            </a:r>
          </a:p>
          <a:p>
            <a:r>
              <a:rPr lang="ru-RU" sz="2000" b="1" dirty="0"/>
              <a:t>➢ улучшения преподавания учебных</a:t>
            </a:r>
          </a:p>
          <a:p>
            <a:r>
              <a:rPr lang="ru-RU" sz="2000" b="1" dirty="0"/>
              <a:t>предметов;</a:t>
            </a:r>
          </a:p>
          <a:p>
            <a:r>
              <a:rPr lang="ru-RU" sz="2000" b="1" dirty="0"/>
              <a:t>➢ повышения качества образования в</a:t>
            </a:r>
          </a:p>
          <a:p>
            <a:r>
              <a:rPr lang="ru-RU" sz="2000" b="1" dirty="0"/>
              <a:t>школах</a:t>
            </a:r>
          </a:p>
        </p:txBody>
      </p:sp>
    </p:spTree>
    <p:extLst>
      <p:ext uri="{BB962C8B-B14F-4D97-AF65-F5344CB8AC3E}">
        <p14:creationId xmlns:p14="http://schemas.microsoft.com/office/powerpoint/2010/main" val="3823271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6ADDEBD-51E4-424E-8BCC-14CCA04954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528" y="129396"/>
            <a:ext cx="6530197" cy="1035170"/>
          </a:xfrm>
          <a:prstGeom prst="foldedCorner">
            <a:avLst/>
          </a:prstGeom>
          <a:solidFill>
            <a:srgbClr val="00B0F0"/>
          </a:solidFill>
        </p:spPr>
        <p:txBody>
          <a:bodyPr>
            <a:noAutofit/>
          </a:bodyPr>
          <a:lstStyle/>
          <a:p>
            <a:pPr marL="0" rtl="0" eaLnBrk="1" fontAlgn="ctr" latinLnBrk="0" hangingPunct="1">
              <a:spcBef>
                <a:spcPts val="0"/>
              </a:spcBef>
              <a:spcAft>
                <a:spcPts val="0"/>
              </a:spcAft>
            </a:pPr>
            <a:endParaRPr lang="ru-RU" sz="3600" dirty="0"/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4311A132-B94A-421D-AFDC-B169F5AFED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2400186"/>
              </p:ext>
            </p:extLst>
          </p:nvPr>
        </p:nvGraphicFramePr>
        <p:xfrm>
          <a:off x="258793" y="189545"/>
          <a:ext cx="6291232" cy="8889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44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86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88992">
                <a:tc>
                  <a:txBody>
                    <a:bodyPr/>
                    <a:lstStyle/>
                    <a:p>
                      <a:pPr algn="ctr"/>
                      <a:r>
                        <a:rPr kumimoji="0" lang="ru-RU" sz="3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Aharoni" pitchFamily="2" charset="-79"/>
                        </a:rPr>
                        <a:t>ВПР</a:t>
                      </a:r>
                      <a:endParaRPr kumimoji="0" lang="ru-RU" sz="2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Aharoni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/>
                        <a:t>Особенности ВПР</a:t>
                      </a:r>
                      <a:endParaRPr lang="ru-RU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B94F8E34-A322-4119-ACDC-A389AFA690F6}"/>
              </a:ext>
            </a:extLst>
          </p:cNvPr>
          <p:cNvSpPr txBox="1"/>
          <p:nvPr/>
        </p:nvSpPr>
        <p:spPr>
          <a:xfrm>
            <a:off x="258792" y="1324978"/>
            <a:ext cx="6364429" cy="5083135"/>
          </a:xfrm>
          <a:prstGeom prst="flowChartDocument">
            <a:avLst/>
          </a:prstGeom>
          <a:solidFill>
            <a:srgbClr val="BDEEFF"/>
          </a:solidFill>
        </p:spPr>
        <p:txBody>
          <a:bodyPr wrap="square">
            <a:spAutoFit/>
          </a:bodyPr>
          <a:lstStyle/>
          <a:p>
            <a:r>
              <a:rPr lang="ru-RU" sz="2000" b="1" dirty="0"/>
              <a:t>В течение одного учебного года, обучающиеся</a:t>
            </a:r>
          </a:p>
          <a:p>
            <a:r>
              <a:rPr lang="ru-RU" sz="2000" b="1" dirty="0"/>
              <a:t>принимают </a:t>
            </a:r>
            <a:r>
              <a:rPr lang="ru-RU" sz="2000" b="1" dirty="0">
                <a:solidFill>
                  <a:srgbClr val="FF0000"/>
                </a:solidFill>
              </a:rPr>
              <a:t>участие не более чем в одном МОКО!</a:t>
            </a:r>
          </a:p>
          <a:p>
            <a:r>
              <a:rPr lang="ru-RU" sz="2000" b="1" dirty="0"/>
              <a:t>ВПР </a:t>
            </a:r>
            <a:r>
              <a:rPr lang="ru-RU" sz="2000" b="1" dirty="0">
                <a:solidFill>
                  <a:srgbClr val="FF0000"/>
                </a:solidFill>
              </a:rPr>
              <a:t>НОО по 3 учебным предметам.</a:t>
            </a:r>
          </a:p>
          <a:p>
            <a:r>
              <a:rPr lang="ru-RU" sz="2000" b="1" dirty="0"/>
              <a:t>ВПР ООО и </a:t>
            </a:r>
            <a:r>
              <a:rPr lang="ru-RU" sz="2000" b="1" dirty="0">
                <a:solidFill>
                  <a:srgbClr val="FF0000"/>
                </a:solidFill>
              </a:rPr>
              <a:t>СОО по 4 учебным предметам.</a:t>
            </a:r>
          </a:p>
          <a:p>
            <a:r>
              <a:rPr lang="ru-RU" sz="2000" b="1" dirty="0"/>
              <a:t>ОО включают МОКО в расписание учебных</a:t>
            </a:r>
          </a:p>
          <a:p>
            <a:r>
              <a:rPr lang="ru-RU" sz="2000" b="1" dirty="0"/>
              <a:t>Занятий.</a:t>
            </a:r>
          </a:p>
          <a:p>
            <a:r>
              <a:rPr lang="ru-RU" sz="2000" b="1" dirty="0">
                <a:solidFill>
                  <a:srgbClr val="FF0000"/>
                </a:solidFill>
              </a:rPr>
              <a:t>ОО могут использовать МОКО в качестве</a:t>
            </a:r>
          </a:p>
          <a:p>
            <a:r>
              <a:rPr lang="ru-RU" sz="2000" b="1" dirty="0">
                <a:solidFill>
                  <a:srgbClr val="FF0000"/>
                </a:solidFill>
              </a:rPr>
              <a:t>текущего контроля успеваемости и промежуточной аттестации обучающихся, </a:t>
            </a:r>
            <a:r>
              <a:rPr lang="ru-RU" sz="2000" b="1" dirty="0"/>
              <a:t>проводимых в рамках реализации образовательной программы.</a:t>
            </a:r>
          </a:p>
          <a:p>
            <a:r>
              <a:rPr lang="ru-RU" sz="2000" b="1" dirty="0">
                <a:solidFill>
                  <a:srgbClr val="FF0000"/>
                </a:solidFill>
              </a:rPr>
              <a:t>Материалы ВПР разрабатываются для каждой школы индивидуально</a:t>
            </a:r>
            <a:r>
              <a:rPr lang="ru-RU" sz="2000" b="1" dirty="0"/>
              <a:t>, но имеют одинаковую структуру и одинаковый уровень сложности.</a:t>
            </a:r>
          </a:p>
        </p:txBody>
      </p:sp>
    </p:spTree>
    <p:extLst>
      <p:ext uri="{BB962C8B-B14F-4D97-AF65-F5344CB8AC3E}">
        <p14:creationId xmlns:p14="http://schemas.microsoft.com/office/powerpoint/2010/main" val="3569886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6ADDEBD-51E4-424E-8BCC-14CCA04954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528" y="129396"/>
            <a:ext cx="6530197" cy="1035170"/>
          </a:xfrm>
          <a:prstGeom prst="foldedCorner">
            <a:avLst/>
          </a:prstGeom>
          <a:solidFill>
            <a:srgbClr val="00B0F0"/>
          </a:solidFill>
        </p:spPr>
        <p:txBody>
          <a:bodyPr>
            <a:noAutofit/>
          </a:bodyPr>
          <a:lstStyle/>
          <a:p>
            <a:pPr marL="0" rtl="0" eaLnBrk="1" fontAlgn="ctr" latinLnBrk="0" hangingPunct="1">
              <a:spcBef>
                <a:spcPts val="0"/>
              </a:spcBef>
              <a:spcAft>
                <a:spcPts val="0"/>
              </a:spcAft>
            </a:pPr>
            <a:endParaRPr lang="ru-RU" sz="3600" dirty="0"/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4311A132-B94A-421D-AFDC-B169F5AFED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6441383"/>
              </p:ext>
            </p:extLst>
          </p:nvPr>
        </p:nvGraphicFramePr>
        <p:xfrm>
          <a:off x="258793" y="189545"/>
          <a:ext cx="6291232" cy="8889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44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86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88992">
                <a:tc>
                  <a:txBody>
                    <a:bodyPr/>
                    <a:lstStyle/>
                    <a:p>
                      <a:pPr algn="ctr"/>
                      <a:r>
                        <a:rPr kumimoji="0" lang="ru-RU" sz="3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Aharoni" pitchFamily="2" charset="-79"/>
                        </a:rPr>
                        <a:t>ВПР</a:t>
                      </a:r>
                      <a:endParaRPr kumimoji="0" lang="ru-RU" sz="2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Aharoni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2400" b="1" dirty="0"/>
                        <a:t>Особенности порядка проведения</a:t>
                      </a:r>
                      <a:endParaRPr lang="ru-RU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B94F8E34-A322-4119-ACDC-A389AFA690F6}"/>
              </a:ext>
            </a:extLst>
          </p:cNvPr>
          <p:cNvSpPr txBox="1"/>
          <p:nvPr/>
        </p:nvSpPr>
        <p:spPr>
          <a:xfrm>
            <a:off x="258792" y="1324978"/>
            <a:ext cx="6291233" cy="3936563"/>
          </a:xfrm>
          <a:prstGeom prst="flowChartDocument">
            <a:avLst/>
          </a:prstGeom>
          <a:solidFill>
            <a:srgbClr val="BDEEFF"/>
          </a:solidFill>
        </p:spPr>
        <p:txBody>
          <a:bodyPr wrap="square">
            <a:spAutoFit/>
          </a:bodyPr>
          <a:lstStyle/>
          <a:p>
            <a:pPr marL="266700" lvl="0" indent="-266700"/>
            <a:r>
              <a:rPr lang="ru-RU" sz="2000" b="1" dirty="0">
                <a:solidFill>
                  <a:srgbClr val="FF0000"/>
                </a:solidFill>
                <a:latin typeface="+mn-lt"/>
              </a:rPr>
              <a:t>              Место проведения</a:t>
            </a:r>
          </a:p>
          <a:p>
            <a:pPr marL="266700" lvl="0" indent="-266700"/>
            <a:r>
              <a:rPr lang="ru-RU" sz="2000" dirty="0"/>
              <a:t>В</a:t>
            </a:r>
            <a:r>
              <a:rPr lang="ru-RU" sz="2000" dirty="0">
                <a:latin typeface="+mn-lt"/>
              </a:rPr>
              <a:t>сероссийские проверочные работы пишут в своих</a:t>
            </a:r>
          </a:p>
          <a:p>
            <a:pPr marL="266700" lvl="0" indent="-266700"/>
            <a:r>
              <a:rPr lang="ru-RU" sz="2000" dirty="0">
                <a:latin typeface="+mn-lt"/>
              </a:rPr>
              <a:t>школах!</a:t>
            </a:r>
          </a:p>
          <a:p>
            <a:pPr marL="266700" lvl="0" indent="-266700"/>
            <a:r>
              <a:rPr lang="ru-RU" sz="2000" b="1" dirty="0">
                <a:solidFill>
                  <a:srgbClr val="FF0000"/>
                </a:solidFill>
                <a:latin typeface="+mn-lt"/>
              </a:rPr>
              <a:t>              Начало  проведения</a:t>
            </a:r>
          </a:p>
          <a:p>
            <a:pPr marL="266700" lvl="0" indent="-266700"/>
            <a:r>
              <a:rPr lang="ru-RU" sz="2000" dirty="0">
                <a:latin typeface="+mn-lt"/>
              </a:rPr>
              <a:t>Второй-третий урок в школьном расписании!</a:t>
            </a:r>
          </a:p>
          <a:p>
            <a:pPr marL="266700" lvl="0" indent="-266700"/>
            <a:r>
              <a:rPr lang="ru-RU" sz="2000" b="1" dirty="0">
                <a:solidFill>
                  <a:srgbClr val="FF0000"/>
                </a:solidFill>
                <a:latin typeface="+mn-lt"/>
              </a:rPr>
              <a:t>               Продолжительность ВПР </a:t>
            </a:r>
            <a:r>
              <a:rPr lang="ru-RU" sz="2000" dirty="0">
                <a:latin typeface="+mn-lt"/>
              </a:rPr>
              <a:t>–</a:t>
            </a:r>
          </a:p>
          <a:p>
            <a:pPr marL="266700" lvl="0" indent="-266700"/>
            <a:r>
              <a:rPr lang="ru-RU" sz="2000" dirty="0">
                <a:latin typeface="+mn-lt"/>
              </a:rPr>
              <a:t>1 или 2 урока (в зависимости от предмета).</a:t>
            </a:r>
          </a:p>
          <a:p>
            <a:pPr marL="266700" lvl="0" indent="-266700"/>
            <a:r>
              <a:rPr lang="ru-RU" sz="2000" b="1" dirty="0">
                <a:solidFill>
                  <a:srgbClr val="FF0000"/>
                </a:solidFill>
                <a:latin typeface="+mn-lt"/>
              </a:rPr>
              <a:t>               Проверка ВПР</a:t>
            </a:r>
          </a:p>
          <a:p>
            <a:pPr marL="266700" lvl="0" indent="-266700"/>
            <a:r>
              <a:rPr lang="ru-RU" sz="2000" dirty="0"/>
              <a:t>Каждая ш</a:t>
            </a:r>
            <a:r>
              <a:rPr lang="ru-RU" sz="2000" dirty="0">
                <a:latin typeface="+mn-lt"/>
              </a:rPr>
              <a:t>кола проверяет работы самостоятельно</a:t>
            </a:r>
          </a:p>
          <a:p>
            <a:pPr marL="266700" lvl="0" indent="-266700"/>
            <a:r>
              <a:rPr lang="ru-RU" sz="2000" dirty="0">
                <a:latin typeface="+mn-lt"/>
              </a:rPr>
              <a:t>по стандартным критериям!</a:t>
            </a:r>
          </a:p>
        </p:txBody>
      </p:sp>
      <p:pic>
        <p:nvPicPr>
          <p:cNvPr id="2050" name="Picture 2" descr="Счастливые школьники за пределами здания школы">
            <a:extLst>
              <a:ext uri="{FF2B5EF4-FFF2-40B4-BE49-F238E27FC236}">
                <a16:creationId xmlns:a16="http://schemas.microsoft.com/office/drawing/2014/main" id="{F19A2C62-4F50-4F59-917F-E9991B0E7D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4938" y="4698310"/>
            <a:ext cx="2837787" cy="1885814"/>
          </a:xfrm>
          <a:prstGeom prst="roundRect">
            <a:avLst>
              <a:gd name="adj" fmla="val 19197"/>
            </a:avLst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622167B-4137-4751-BB6E-E49DE75C5328}"/>
              </a:ext>
            </a:extLst>
          </p:cNvPr>
          <p:cNvSpPr txBox="1"/>
          <p:nvPr/>
        </p:nvSpPr>
        <p:spPr>
          <a:xfrm>
            <a:off x="1050176" y="6414847"/>
            <a:ext cx="565254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800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https://ru.freepik.com/free-vector/happy-schoolchildren-outside-school-building_173014854.htm#fromView=search&amp;page=3&amp;position=40&amp;uuid=7f9f241e-0f2b-4459-8942-ea89c85650bf</a:t>
            </a:r>
            <a:r>
              <a:rPr lang="ru-RU" sz="800" dirty="0">
                <a:solidFill>
                  <a:schemeClr val="bg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435570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6ADDEBD-51E4-424E-8BCC-14CCA04954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528" y="129396"/>
            <a:ext cx="6530197" cy="1035170"/>
          </a:xfrm>
          <a:prstGeom prst="foldedCorner">
            <a:avLst/>
          </a:prstGeom>
          <a:solidFill>
            <a:srgbClr val="00B0F0"/>
          </a:solidFill>
        </p:spPr>
        <p:txBody>
          <a:bodyPr>
            <a:noAutofit/>
          </a:bodyPr>
          <a:lstStyle/>
          <a:p>
            <a:pPr marL="0" rtl="0" eaLnBrk="1" fontAlgn="ctr" latinLnBrk="0" hangingPunct="1">
              <a:spcBef>
                <a:spcPts val="0"/>
              </a:spcBef>
              <a:spcAft>
                <a:spcPts val="0"/>
              </a:spcAft>
            </a:pPr>
            <a:endParaRPr lang="ru-RU" sz="3600" dirty="0"/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4311A132-B94A-421D-AFDC-B169F5AFED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3226794"/>
              </p:ext>
            </p:extLst>
          </p:nvPr>
        </p:nvGraphicFramePr>
        <p:xfrm>
          <a:off x="258793" y="189545"/>
          <a:ext cx="6291232" cy="8889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44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86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88992">
                <a:tc>
                  <a:txBody>
                    <a:bodyPr/>
                    <a:lstStyle/>
                    <a:p>
                      <a:pPr algn="ctr"/>
                      <a:r>
                        <a:rPr kumimoji="0" lang="ru-RU" sz="3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Aharoni" pitchFamily="2" charset="-79"/>
                        </a:rPr>
                        <a:t>ВПР</a:t>
                      </a:r>
                      <a:endParaRPr kumimoji="0" lang="ru-RU" sz="2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Aharoni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/>
                        <a:t>Результаты ВПР</a:t>
                      </a:r>
                      <a:endParaRPr lang="ru-RU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5122" name="Picture 2" descr="Школьные инфографические элементы с красочными маркерами">
            <a:extLst>
              <a:ext uri="{FF2B5EF4-FFF2-40B4-BE49-F238E27FC236}">
                <a16:creationId xmlns:a16="http://schemas.microsoft.com/office/drawing/2014/main" id="{A7C4D1BC-B272-4A8F-98F4-C81BB5639AC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74" t="24790" r="3977" b="6934"/>
          <a:stretch/>
        </p:blipFill>
        <p:spPr bwMode="auto">
          <a:xfrm>
            <a:off x="333956" y="1224715"/>
            <a:ext cx="6216069" cy="5064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F9D0CEDD-9E70-414D-8582-A184E512E61C}"/>
              </a:ext>
            </a:extLst>
          </p:cNvPr>
          <p:cNvSpPr txBox="1"/>
          <p:nvPr/>
        </p:nvSpPr>
        <p:spPr>
          <a:xfrm>
            <a:off x="333956" y="6349845"/>
            <a:ext cx="632497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800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https://ru.freepik.com/free-vector/school-infographic-elements-with-colorful-markers_11637210.htm#fromView=search&amp;page=1&amp;position=47&amp;uuid=6cbf5687-bf7e-4f6b-814d-9bb49505efbd</a:t>
            </a:r>
            <a:r>
              <a:rPr lang="ru-RU" sz="8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FBB610D-F788-4471-8EA6-F369AADB3186}"/>
              </a:ext>
            </a:extLst>
          </p:cNvPr>
          <p:cNvSpPr txBox="1"/>
          <p:nvPr/>
        </p:nvSpPr>
        <p:spPr>
          <a:xfrm>
            <a:off x="333956" y="1494845"/>
            <a:ext cx="18128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Оценка ставится в журнал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39DB724-03FC-4C3C-87BE-15C06BB3B5DF}"/>
              </a:ext>
            </a:extLst>
          </p:cNvPr>
          <p:cNvSpPr txBox="1"/>
          <p:nvPr/>
        </p:nvSpPr>
        <p:spPr>
          <a:xfrm>
            <a:off x="3304870" y="1385068"/>
            <a:ext cx="1388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только по желанию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D555F86-0496-4E57-A9D8-39FA18F84881}"/>
              </a:ext>
            </a:extLst>
          </p:cNvPr>
          <p:cNvSpPr txBox="1"/>
          <p:nvPr/>
        </p:nvSpPr>
        <p:spPr>
          <a:xfrm>
            <a:off x="2960304" y="2482132"/>
            <a:ext cx="18128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ученика и родителей!</a:t>
            </a:r>
          </a:p>
        </p:txBody>
      </p:sp>
      <p:sp>
        <p:nvSpPr>
          <p:cNvPr id="13" name="Стрелка: вниз 12">
            <a:extLst>
              <a:ext uri="{FF2B5EF4-FFF2-40B4-BE49-F238E27FC236}">
                <a16:creationId xmlns:a16="http://schemas.microsoft.com/office/drawing/2014/main" id="{02E8E84E-0F7D-4E73-883C-E309940F8B05}"/>
              </a:ext>
            </a:extLst>
          </p:cNvPr>
          <p:cNvSpPr/>
          <p:nvPr/>
        </p:nvSpPr>
        <p:spPr>
          <a:xfrm>
            <a:off x="3880237" y="2091548"/>
            <a:ext cx="206733" cy="413113"/>
          </a:xfrm>
          <a:prstGeom prst="downArrow">
            <a:avLst/>
          </a:prstGeom>
          <a:solidFill>
            <a:schemeClr val="accent4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3CD4F1A-686C-4845-B392-AA51504D2432}"/>
              </a:ext>
            </a:extLst>
          </p:cNvPr>
          <p:cNvSpPr txBox="1"/>
          <p:nvPr/>
        </p:nvSpPr>
        <p:spPr>
          <a:xfrm>
            <a:off x="4541522" y="3585964"/>
            <a:ext cx="18128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не влияют на годовые отметки!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4885B5F-53A4-40E2-8E2F-4903C998B16E}"/>
              </a:ext>
            </a:extLst>
          </p:cNvPr>
          <p:cNvSpPr txBox="1"/>
          <p:nvPr/>
        </p:nvSpPr>
        <p:spPr>
          <a:xfrm>
            <a:off x="978009" y="4934776"/>
            <a:ext cx="138352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не влияют на аттестацию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DF26338-0A4D-467F-9F90-6AA02821739F}"/>
              </a:ext>
            </a:extLst>
          </p:cNvPr>
          <p:cNvSpPr txBox="1"/>
          <p:nvPr/>
        </p:nvSpPr>
        <p:spPr>
          <a:xfrm>
            <a:off x="2880788" y="4796276"/>
            <a:ext cx="18128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не влияют </a:t>
            </a:r>
          </a:p>
          <a:p>
            <a:pPr algn="ctr"/>
            <a:r>
              <a:rPr lang="ru-RU" b="1" dirty="0"/>
              <a:t>на перевод </a:t>
            </a:r>
          </a:p>
          <a:p>
            <a:pPr algn="ctr"/>
            <a:r>
              <a:rPr lang="ru-RU" b="1" dirty="0"/>
              <a:t>в следующий класс!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151C46E-477C-405B-9B4C-F3A393ACCB48}"/>
              </a:ext>
            </a:extLst>
          </p:cNvPr>
          <p:cNvSpPr txBox="1"/>
          <p:nvPr/>
        </p:nvSpPr>
        <p:spPr>
          <a:xfrm>
            <a:off x="2566877" y="3579196"/>
            <a:ext cx="16750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Результаты </a:t>
            </a:r>
          </a:p>
          <a:p>
            <a:pPr algn="ctr"/>
            <a:r>
              <a:rPr lang="ru-RU" b="1" dirty="0"/>
              <a:t>ВПР</a:t>
            </a:r>
          </a:p>
        </p:txBody>
      </p:sp>
    </p:spTree>
    <p:extLst>
      <p:ext uri="{BB962C8B-B14F-4D97-AF65-F5344CB8AC3E}">
        <p14:creationId xmlns:p14="http://schemas.microsoft.com/office/powerpoint/2010/main" val="19533392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6ADDEBD-51E4-424E-8BCC-14CCA04954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528" y="129396"/>
            <a:ext cx="6530197" cy="1035170"/>
          </a:xfrm>
          <a:prstGeom prst="foldedCorner">
            <a:avLst/>
          </a:prstGeom>
          <a:solidFill>
            <a:srgbClr val="00B0F0"/>
          </a:solidFill>
        </p:spPr>
        <p:txBody>
          <a:bodyPr>
            <a:noAutofit/>
          </a:bodyPr>
          <a:lstStyle/>
          <a:p>
            <a:pPr marL="0" rtl="0" eaLnBrk="1" fontAlgn="ctr" latinLnBrk="0" hangingPunct="1">
              <a:spcBef>
                <a:spcPts val="0"/>
              </a:spcBef>
              <a:spcAft>
                <a:spcPts val="0"/>
              </a:spcAft>
            </a:pPr>
            <a:endParaRPr lang="ru-RU" sz="3600" dirty="0"/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4311A132-B94A-421D-AFDC-B169F5AFED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4639963"/>
              </p:ext>
            </p:extLst>
          </p:nvPr>
        </p:nvGraphicFramePr>
        <p:xfrm>
          <a:off x="258793" y="189545"/>
          <a:ext cx="6291232" cy="8889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44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86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88992">
                <a:tc>
                  <a:txBody>
                    <a:bodyPr/>
                    <a:lstStyle/>
                    <a:p>
                      <a:pPr algn="ctr"/>
                      <a:r>
                        <a:rPr kumimoji="0" lang="ru-RU" sz="3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Aharoni" pitchFamily="2" charset="-79"/>
                        </a:rPr>
                        <a:t>ВПР</a:t>
                      </a:r>
                      <a:endParaRPr kumimoji="0" lang="ru-RU" sz="2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Aharoni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/>
                        <a:t>Правила поведения при проведении ВПР</a:t>
                      </a:r>
                      <a:endParaRPr lang="ru-RU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B94F8E34-A322-4119-ACDC-A389AFA690F6}"/>
              </a:ext>
            </a:extLst>
          </p:cNvPr>
          <p:cNvSpPr txBox="1"/>
          <p:nvPr/>
        </p:nvSpPr>
        <p:spPr>
          <a:xfrm>
            <a:off x="215660" y="1078537"/>
            <a:ext cx="6443931" cy="2985552"/>
          </a:xfrm>
          <a:prstGeom prst="horizontalScroll">
            <a:avLst/>
          </a:prstGeom>
          <a:solidFill>
            <a:srgbClr val="BDEEFF"/>
          </a:solidFill>
        </p:spPr>
        <p:txBody>
          <a:bodyPr wrap="square">
            <a:spAutoFit/>
          </a:bodyPr>
          <a:lstStyle/>
          <a:p>
            <a:pPr marL="266700" lvl="0" indent="-266700" algn="ctr"/>
            <a:r>
              <a:rPr lang="ru-RU" sz="2000" b="1" dirty="0">
                <a:solidFill>
                  <a:srgbClr val="FF0000"/>
                </a:solidFill>
                <a:latin typeface="+mn-lt"/>
              </a:rPr>
              <a:t>Во время проведения ВПР участники: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ru-RU" sz="2000" dirty="0">
                <a:latin typeface="+mn-lt"/>
              </a:rPr>
              <a:t>не пользуются </a:t>
            </a:r>
            <a:r>
              <a:rPr lang="ru-RU" sz="2000" dirty="0"/>
              <a:t>д</a:t>
            </a:r>
            <a:r>
              <a:rPr lang="ru-RU" sz="2000" dirty="0">
                <a:latin typeface="+mn-lt"/>
              </a:rPr>
              <a:t>ополнительными</a:t>
            </a:r>
            <a:r>
              <a:rPr lang="ru-RU" sz="2000" dirty="0"/>
              <a:t> </a:t>
            </a:r>
            <a:r>
              <a:rPr lang="ru-RU" sz="2000" dirty="0">
                <a:latin typeface="+mn-lt"/>
              </a:rPr>
              <a:t>источниками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ru-RU" sz="2000" dirty="0"/>
              <a:t>и</a:t>
            </a:r>
            <a:r>
              <a:rPr lang="ru-RU" sz="2000" dirty="0">
                <a:latin typeface="+mn-lt"/>
              </a:rPr>
              <a:t>нформации;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ru-RU" sz="2000" dirty="0"/>
              <a:t>н</a:t>
            </a:r>
            <a:r>
              <a:rPr lang="ru-RU" sz="2000" dirty="0">
                <a:latin typeface="+mn-lt"/>
              </a:rPr>
              <a:t>е</a:t>
            </a:r>
            <a:r>
              <a:rPr lang="ru-RU" sz="2000" dirty="0"/>
              <a:t> </a:t>
            </a:r>
            <a:r>
              <a:rPr lang="ru-RU" sz="2000" dirty="0">
                <a:latin typeface="+mn-lt"/>
              </a:rPr>
              <a:t>общаются друг с другом;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ru-RU" sz="2000" dirty="0">
                <a:latin typeface="+mn-lt"/>
              </a:rPr>
              <a:t>свободно не перемещаются по классу;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ru-RU" sz="2000" dirty="0">
                <a:latin typeface="+mn-lt"/>
              </a:rPr>
              <a:t>при выходе из аудитории оставляют работу на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ru-RU" sz="2000" dirty="0">
                <a:latin typeface="+mn-lt"/>
              </a:rPr>
              <a:t>рабочем столе!</a:t>
            </a:r>
          </a:p>
        </p:txBody>
      </p:sp>
      <p:pic>
        <p:nvPicPr>
          <p:cNvPr id="1026" name="Picture 2" descr="Школьники, обучающиеся в классе, сидящие за столами">
            <a:extLst>
              <a:ext uri="{FF2B5EF4-FFF2-40B4-BE49-F238E27FC236}">
                <a16:creationId xmlns:a16="http://schemas.microsoft.com/office/drawing/2014/main" id="{4500CB72-09EC-4977-B9A9-39469483CD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7455" y="4067352"/>
            <a:ext cx="3443287" cy="2293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79DA701-208C-46D4-8F12-FD8618F408C3}"/>
              </a:ext>
            </a:extLst>
          </p:cNvPr>
          <p:cNvSpPr txBox="1"/>
          <p:nvPr/>
        </p:nvSpPr>
        <p:spPr>
          <a:xfrm>
            <a:off x="727921" y="6372588"/>
            <a:ext cx="506063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800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https://ru.freepik.com/free-photo/schoolchildren-studying-classroom-sitting-desks_1250199.htm#fromView=search&amp;page=2&amp;position=2&amp;uuid=eb4fa7a3-2029-4520-ae48-b1f95b3604a2</a:t>
            </a:r>
            <a:r>
              <a:rPr lang="ru-RU" sz="800" dirty="0">
                <a:solidFill>
                  <a:schemeClr val="bg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448278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6ADDEBD-51E4-424E-8BCC-14CCA04954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528" y="129396"/>
            <a:ext cx="6530197" cy="1035170"/>
          </a:xfrm>
          <a:prstGeom prst="foldedCorner">
            <a:avLst/>
          </a:prstGeom>
          <a:solidFill>
            <a:srgbClr val="00B0F0"/>
          </a:solidFill>
        </p:spPr>
        <p:txBody>
          <a:bodyPr>
            <a:noAutofit/>
          </a:bodyPr>
          <a:lstStyle/>
          <a:p>
            <a:pPr marL="0" rtl="0" eaLnBrk="1" fontAlgn="ctr" latinLnBrk="0" hangingPunct="1">
              <a:spcBef>
                <a:spcPts val="0"/>
              </a:spcBef>
              <a:spcAft>
                <a:spcPts val="0"/>
              </a:spcAft>
            </a:pPr>
            <a:endParaRPr lang="ru-RU" sz="3600" dirty="0"/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4311A132-B94A-421D-AFDC-B169F5AFED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4844118"/>
              </p:ext>
            </p:extLst>
          </p:nvPr>
        </p:nvGraphicFramePr>
        <p:xfrm>
          <a:off x="258793" y="189545"/>
          <a:ext cx="6291232" cy="8889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44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86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88992">
                <a:tc>
                  <a:txBody>
                    <a:bodyPr/>
                    <a:lstStyle/>
                    <a:p>
                      <a:pPr algn="ctr"/>
                      <a:r>
                        <a:rPr kumimoji="0" lang="ru-RU" sz="3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Aharoni" pitchFamily="2" charset="-79"/>
                        </a:rPr>
                        <a:t>ВПР</a:t>
                      </a:r>
                      <a:endParaRPr kumimoji="0" lang="ru-RU" sz="2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Aharoni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/>
                        <a:t>ВПР в 2025 году</a:t>
                      </a:r>
                      <a:endParaRPr lang="ru-RU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B94F8E34-A322-4119-ACDC-A389AFA690F6}"/>
              </a:ext>
            </a:extLst>
          </p:cNvPr>
          <p:cNvSpPr txBox="1"/>
          <p:nvPr/>
        </p:nvSpPr>
        <p:spPr>
          <a:xfrm>
            <a:off x="172528" y="1224715"/>
            <a:ext cx="6435005" cy="5209937"/>
          </a:xfrm>
          <a:prstGeom prst="roundRect">
            <a:avLst/>
          </a:prstGeom>
          <a:solidFill>
            <a:srgbClr val="BDEEFF"/>
          </a:solidFill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FF0000"/>
                </a:solidFill>
              </a:rPr>
              <a:t>                                 Когда пройдут ВПР 2025 г</a:t>
            </a:r>
          </a:p>
          <a:p>
            <a:pPr algn="ctr"/>
            <a:r>
              <a:rPr lang="ru-RU" sz="2000" b="1" u="sng" dirty="0">
                <a:solidFill>
                  <a:srgbClr val="C00000"/>
                </a:solidFill>
              </a:rPr>
              <a:t>с 11 апреля по 16 мая</a:t>
            </a:r>
          </a:p>
          <a:p>
            <a:r>
              <a:rPr lang="ru-RU" sz="2000" b="1" dirty="0">
                <a:solidFill>
                  <a:srgbClr val="FF0000"/>
                </a:solidFill>
              </a:rPr>
              <a:t>                                   Кто участвует:</a:t>
            </a:r>
          </a:p>
          <a:p>
            <a:r>
              <a:rPr lang="ru-RU" sz="2000" dirty="0"/>
              <a:t>Обучающиеся 4 – 8 классов и 10 классы!</a:t>
            </a:r>
            <a:endParaRPr lang="ru-RU" sz="2000" b="1" dirty="0">
              <a:solidFill>
                <a:srgbClr val="FF0000"/>
              </a:solidFill>
            </a:endParaRPr>
          </a:p>
          <a:p>
            <a:pPr algn="ctr"/>
            <a:r>
              <a:rPr lang="ru-RU" sz="2000" b="1" dirty="0">
                <a:solidFill>
                  <a:srgbClr val="FF0000"/>
                </a:solidFill>
              </a:rPr>
              <a:t>Форма проведения:</a:t>
            </a:r>
          </a:p>
          <a:p>
            <a:r>
              <a:rPr lang="ru-RU" sz="2000" dirty="0"/>
              <a:t>Традиционная или компьютерная.</a:t>
            </a:r>
          </a:p>
          <a:p>
            <a:r>
              <a:rPr lang="ru-RU" sz="2000" dirty="0"/>
              <a:t>В компьютерной форме возможно по предметам:</a:t>
            </a:r>
          </a:p>
          <a:p>
            <a:r>
              <a:rPr lang="ru-RU" sz="2000" dirty="0"/>
              <a:t>«История», «Биология» для 5 класса;</a:t>
            </a:r>
          </a:p>
          <a:p>
            <a:r>
              <a:rPr lang="ru-RU" sz="2000" dirty="0"/>
              <a:t>«История», «Биология», «География», «Обществознание» - для 6, 7, 8 классов. </a:t>
            </a:r>
          </a:p>
          <a:p>
            <a:r>
              <a:rPr lang="ru-RU" sz="2000" b="1" dirty="0">
                <a:solidFill>
                  <a:srgbClr val="FF0000"/>
                </a:solidFill>
              </a:rPr>
              <a:t>                       Новые предметы ВПР 2025 год: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/>
              <a:t>Литературное чтение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/>
              <a:t>Литература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/>
              <a:t>Информатика            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/>
              <a:t>Иностранный язык</a:t>
            </a:r>
          </a:p>
        </p:txBody>
      </p:sp>
      <p:pic>
        <p:nvPicPr>
          <p:cNvPr id="3076" name="Picture 4" descr="Расположение учебных объектов, вид спереди">
            <a:extLst>
              <a:ext uri="{FF2B5EF4-FFF2-40B4-BE49-F238E27FC236}">
                <a16:creationId xmlns:a16="http://schemas.microsoft.com/office/drawing/2014/main" id="{426B1F51-8846-479E-B06C-A74C78562D2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586"/>
          <a:stretch/>
        </p:blipFill>
        <p:spPr bwMode="auto">
          <a:xfrm>
            <a:off x="3437626" y="4946890"/>
            <a:ext cx="2407751" cy="1430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F732BCE-5EE0-40A9-8194-A6A42B9F1E36}"/>
              </a:ext>
            </a:extLst>
          </p:cNvPr>
          <p:cNvSpPr txBox="1"/>
          <p:nvPr/>
        </p:nvSpPr>
        <p:spPr>
          <a:xfrm>
            <a:off x="604540" y="6481716"/>
            <a:ext cx="551001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800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https://ru.freepik.com/free-photo/front-view-educational-objects-arrangement_10752962.htm#fromView=search&amp;page=1&amp;position=23&amp;uuid=ff36cb96-bb71-4b64-ab64-6dd8bf6ae0bf</a:t>
            </a:r>
            <a:r>
              <a:rPr lang="ru-RU" sz="800" dirty="0">
                <a:solidFill>
                  <a:schemeClr val="bg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280147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6ADDEBD-51E4-424E-8BCC-14CCA04954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528" y="129396"/>
            <a:ext cx="6530197" cy="1035170"/>
          </a:xfrm>
          <a:prstGeom prst="foldedCorner">
            <a:avLst/>
          </a:prstGeom>
          <a:solidFill>
            <a:srgbClr val="00B0F0"/>
          </a:solidFill>
        </p:spPr>
        <p:txBody>
          <a:bodyPr>
            <a:noAutofit/>
          </a:bodyPr>
          <a:lstStyle/>
          <a:p>
            <a:pPr marL="0" rtl="0" eaLnBrk="1" fontAlgn="ctr" latinLnBrk="0" hangingPunct="1">
              <a:spcBef>
                <a:spcPts val="0"/>
              </a:spcBef>
              <a:spcAft>
                <a:spcPts val="0"/>
              </a:spcAft>
            </a:pPr>
            <a:endParaRPr lang="ru-RU" sz="3600" dirty="0"/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4311A132-B94A-421D-AFDC-B169F5AFED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9797359"/>
              </p:ext>
            </p:extLst>
          </p:nvPr>
        </p:nvGraphicFramePr>
        <p:xfrm>
          <a:off x="258793" y="189545"/>
          <a:ext cx="6291232" cy="8889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44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86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88992">
                <a:tc>
                  <a:txBody>
                    <a:bodyPr/>
                    <a:lstStyle/>
                    <a:p>
                      <a:pPr algn="ctr"/>
                      <a:r>
                        <a:rPr kumimoji="0" lang="ru-RU" sz="3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Aharoni" pitchFamily="2" charset="-79"/>
                        </a:rPr>
                        <a:t>ВПР</a:t>
                      </a:r>
                      <a:endParaRPr kumimoji="0" lang="ru-RU" sz="2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Aharoni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/>
                        <a:t>Предметы на ВПР</a:t>
                      </a:r>
                      <a:endParaRPr lang="ru-RU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Овал 3">
            <a:extLst>
              <a:ext uri="{FF2B5EF4-FFF2-40B4-BE49-F238E27FC236}">
                <a16:creationId xmlns:a16="http://schemas.microsoft.com/office/drawing/2014/main" id="{C5AECCF2-D269-467C-BB64-CC05A40EE640}"/>
              </a:ext>
            </a:extLst>
          </p:cNvPr>
          <p:cNvSpPr/>
          <p:nvPr/>
        </p:nvSpPr>
        <p:spPr>
          <a:xfrm>
            <a:off x="290513" y="1569684"/>
            <a:ext cx="556592" cy="5100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4</a:t>
            </a:r>
          </a:p>
        </p:txBody>
      </p:sp>
      <p:sp>
        <p:nvSpPr>
          <p:cNvPr id="6" name="Овал 5">
            <a:extLst>
              <a:ext uri="{FF2B5EF4-FFF2-40B4-BE49-F238E27FC236}">
                <a16:creationId xmlns:a16="http://schemas.microsoft.com/office/drawing/2014/main" id="{D4E0C370-4536-46E3-9F37-EAC0B66FD376}"/>
              </a:ext>
            </a:extLst>
          </p:cNvPr>
          <p:cNvSpPr/>
          <p:nvPr/>
        </p:nvSpPr>
        <p:spPr>
          <a:xfrm>
            <a:off x="290513" y="2215781"/>
            <a:ext cx="556592" cy="5100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5</a:t>
            </a:r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id="{2C4E4ABA-6172-4D74-AAE9-D7BAA5E0D156}"/>
              </a:ext>
            </a:extLst>
          </p:cNvPr>
          <p:cNvSpPr/>
          <p:nvPr/>
        </p:nvSpPr>
        <p:spPr>
          <a:xfrm>
            <a:off x="290513" y="3025589"/>
            <a:ext cx="556592" cy="5100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6</a:t>
            </a:r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id="{0E82EFB1-06B0-4E25-9887-892A0C053A8E}"/>
              </a:ext>
            </a:extLst>
          </p:cNvPr>
          <p:cNvSpPr/>
          <p:nvPr/>
        </p:nvSpPr>
        <p:spPr>
          <a:xfrm>
            <a:off x="296470" y="3967527"/>
            <a:ext cx="556592" cy="5100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7</a:t>
            </a:r>
          </a:p>
        </p:txBody>
      </p:sp>
      <p:sp>
        <p:nvSpPr>
          <p:cNvPr id="9" name="Овал 8">
            <a:extLst>
              <a:ext uri="{FF2B5EF4-FFF2-40B4-BE49-F238E27FC236}">
                <a16:creationId xmlns:a16="http://schemas.microsoft.com/office/drawing/2014/main" id="{F4E94106-4A6E-4478-B820-D22BDF5AE9DA}"/>
              </a:ext>
            </a:extLst>
          </p:cNvPr>
          <p:cNvSpPr/>
          <p:nvPr/>
        </p:nvSpPr>
        <p:spPr>
          <a:xfrm>
            <a:off x="290513" y="4855413"/>
            <a:ext cx="556592" cy="5100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8</a:t>
            </a:r>
          </a:p>
        </p:txBody>
      </p:sp>
      <p:sp>
        <p:nvSpPr>
          <p:cNvPr id="10" name="Овал 9">
            <a:extLst>
              <a:ext uri="{FF2B5EF4-FFF2-40B4-BE49-F238E27FC236}">
                <a16:creationId xmlns:a16="http://schemas.microsoft.com/office/drawing/2014/main" id="{63D68CCC-7BB3-4B2C-A3FE-3E266F987BE2}"/>
              </a:ext>
            </a:extLst>
          </p:cNvPr>
          <p:cNvSpPr/>
          <p:nvPr/>
        </p:nvSpPr>
        <p:spPr>
          <a:xfrm>
            <a:off x="259372" y="5797351"/>
            <a:ext cx="618874" cy="5100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10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9A85DFF-BC90-4DB7-8944-C194FDF8F355}"/>
              </a:ext>
            </a:extLst>
          </p:cNvPr>
          <p:cNvSpPr txBox="1"/>
          <p:nvPr/>
        </p:nvSpPr>
        <p:spPr>
          <a:xfrm>
            <a:off x="258793" y="1172418"/>
            <a:ext cx="906501" cy="374571"/>
          </a:xfrm>
          <a:prstGeom prst="roundRect">
            <a:avLst/>
          </a:prstGeom>
          <a:solidFill>
            <a:srgbClr val="FFCCFF"/>
          </a:solidFill>
        </p:spPr>
        <p:txBody>
          <a:bodyPr wrap="none" rtlCol="0">
            <a:spAutoFit/>
          </a:bodyPr>
          <a:lstStyle/>
          <a:p>
            <a:r>
              <a:rPr lang="ru-RU" sz="1600" b="1" dirty="0"/>
              <a:t>Классы </a:t>
            </a:r>
          </a:p>
        </p:txBody>
      </p:sp>
      <p:sp>
        <p:nvSpPr>
          <p:cNvPr id="12" name="Стрелка: шеврон 11">
            <a:extLst>
              <a:ext uri="{FF2B5EF4-FFF2-40B4-BE49-F238E27FC236}">
                <a16:creationId xmlns:a16="http://schemas.microsoft.com/office/drawing/2014/main" id="{E4C58A1C-661E-44F9-B7AC-0040720AA7AD}"/>
              </a:ext>
            </a:extLst>
          </p:cNvPr>
          <p:cNvSpPr/>
          <p:nvPr/>
        </p:nvSpPr>
        <p:spPr>
          <a:xfrm>
            <a:off x="928698" y="1571058"/>
            <a:ext cx="368115" cy="492335"/>
          </a:xfrm>
          <a:prstGeom prst="chevron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Стрелка: шеврон 12">
            <a:extLst>
              <a:ext uri="{FF2B5EF4-FFF2-40B4-BE49-F238E27FC236}">
                <a16:creationId xmlns:a16="http://schemas.microsoft.com/office/drawing/2014/main" id="{1A1B85E6-5547-4016-8D21-91202EBBB84F}"/>
              </a:ext>
            </a:extLst>
          </p:cNvPr>
          <p:cNvSpPr/>
          <p:nvPr/>
        </p:nvSpPr>
        <p:spPr>
          <a:xfrm>
            <a:off x="910523" y="2213342"/>
            <a:ext cx="404465" cy="493173"/>
          </a:xfrm>
          <a:prstGeom prst="chevron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4" name="Стрелка: шеврон 13">
            <a:extLst>
              <a:ext uri="{FF2B5EF4-FFF2-40B4-BE49-F238E27FC236}">
                <a16:creationId xmlns:a16="http://schemas.microsoft.com/office/drawing/2014/main" id="{4FC04DBF-73EF-4B68-99D7-5C434FD4391B}"/>
              </a:ext>
            </a:extLst>
          </p:cNvPr>
          <p:cNvSpPr/>
          <p:nvPr/>
        </p:nvSpPr>
        <p:spPr>
          <a:xfrm>
            <a:off x="910523" y="2985795"/>
            <a:ext cx="386290" cy="543818"/>
          </a:xfrm>
          <a:prstGeom prst="chevron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Стрелка: шеврон 14">
            <a:extLst>
              <a:ext uri="{FF2B5EF4-FFF2-40B4-BE49-F238E27FC236}">
                <a16:creationId xmlns:a16="http://schemas.microsoft.com/office/drawing/2014/main" id="{0ECC5594-8C28-4570-8F47-7B483BA7BE29}"/>
              </a:ext>
            </a:extLst>
          </p:cNvPr>
          <p:cNvSpPr/>
          <p:nvPr/>
        </p:nvSpPr>
        <p:spPr>
          <a:xfrm>
            <a:off x="928698" y="3999384"/>
            <a:ext cx="386290" cy="492335"/>
          </a:xfrm>
          <a:prstGeom prst="chevron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6" name="Стрелка: шеврон 15">
            <a:extLst>
              <a:ext uri="{FF2B5EF4-FFF2-40B4-BE49-F238E27FC236}">
                <a16:creationId xmlns:a16="http://schemas.microsoft.com/office/drawing/2014/main" id="{563DCBC4-34E9-4A65-A4AE-C952885AE612}"/>
              </a:ext>
            </a:extLst>
          </p:cNvPr>
          <p:cNvSpPr/>
          <p:nvPr/>
        </p:nvSpPr>
        <p:spPr>
          <a:xfrm>
            <a:off x="906975" y="4766930"/>
            <a:ext cx="404465" cy="650434"/>
          </a:xfrm>
          <a:prstGeom prst="chevron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7" name="Стрелка: шеврон 16">
            <a:extLst>
              <a:ext uri="{FF2B5EF4-FFF2-40B4-BE49-F238E27FC236}">
                <a16:creationId xmlns:a16="http://schemas.microsoft.com/office/drawing/2014/main" id="{3CC26B81-939D-4F4A-945B-C0794458CDD5}"/>
              </a:ext>
            </a:extLst>
          </p:cNvPr>
          <p:cNvSpPr/>
          <p:nvPr/>
        </p:nvSpPr>
        <p:spPr>
          <a:xfrm>
            <a:off x="894621" y="5729036"/>
            <a:ext cx="382742" cy="650433"/>
          </a:xfrm>
          <a:prstGeom prst="chevron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CCF21FA-D0DE-4263-9178-1289FD37E120}"/>
              </a:ext>
            </a:extLst>
          </p:cNvPr>
          <p:cNvSpPr txBox="1"/>
          <p:nvPr/>
        </p:nvSpPr>
        <p:spPr>
          <a:xfrm>
            <a:off x="1426969" y="1149141"/>
            <a:ext cx="5105163" cy="374571"/>
          </a:xfrm>
          <a:prstGeom prst="roundRect">
            <a:avLst/>
          </a:prstGeom>
          <a:solidFill>
            <a:srgbClr val="FFCC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/>
              <a:t>Предметы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F74684A-F42D-43CA-9DE1-1EA4E0ABD025}"/>
              </a:ext>
            </a:extLst>
          </p:cNvPr>
          <p:cNvSpPr txBox="1"/>
          <p:nvPr/>
        </p:nvSpPr>
        <p:spPr>
          <a:xfrm>
            <a:off x="1426969" y="1535333"/>
            <a:ext cx="5123056" cy="584775"/>
          </a:xfrm>
          <a:prstGeom prst="rect">
            <a:avLst/>
          </a:prstGeom>
          <a:solidFill>
            <a:srgbClr val="BDEEFF"/>
          </a:solidFill>
          <a:ln w="12700">
            <a:solidFill>
              <a:srgbClr val="0070C0"/>
            </a:solidFill>
            <a:prstDash val="solid"/>
          </a:ln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FF0000"/>
                </a:solidFill>
              </a:rPr>
              <a:t>русский язык, математика</a:t>
            </a:r>
            <a:r>
              <a:rPr lang="ru-RU" sz="1600" dirty="0"/>
              <a:t>, </a:t>
            </a:r>
            <a:r>
              <a:rPr lang="ru-RU" sz="1600" b="1" dirty="0"/>
              <a:t>окружающий мир,</a:t>
            </a:r>
          </a:p>
          <a:p>
            <a:r>
              <a:rPr lang="ru-RU" sz="1600" b="1" dirty="0"/>
              <a:t>литературное чтение, иностранный язык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8CD9486-A1C5-4CC1-8867-DE36074BD584}"/>
              </a:ext>
            </a:extLst>
          </p:cNvPr>
          <p:cNvSpPr txBox="1"/>
          <p:nvPr/>
        </p:nvSpPr>
        <p:spPr>
          <a:xfrm>
            <a:off x="1426969" y="2215781"/>
            <a:ext cx="5123056" cy="584775"/>
          </a:xfrm>
          <a:prstGeom prst="rect">
            <a:avLst/>
          </a:prstGeom>
          <a:solidFill>
            <a:srgbClr val="BDEEFF"/>
          </a:solidFill>
          <a:ln w="12700">
            <a:solidFill>
              <a:srgbClr val="0070C0"/>
            </a:solidFill>
            <a:prstDash val="solid"/>
          </a:ln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FF0000"/>
                </a:solidFill>
              </a:rPr>
              <a:t>русский язык, математика</a:t>
            </a:r>
            <a:r>
              <a:rPr lang="ru-RU" sz="1600" dirty="0"/>
              <a:t>, </a:t>
            </a:r>
            <a:r>
              <a:rPr lang="ru-RU" sz="1600" b="1" dirty="0"/>
              <a:t>история, литература,</a:t>
            </a:r>
          </a:p>
          <a:p>
            <a:r>
              <a:rPr lang="ru-RU" sz="1600" b="1" dirty="0"/>
              <a:t>иностранный язык, география, биология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8BEF732-5C9D-4B55-A511-D2FECB9408B4}"/>
              </a:ext>
            </a:extLst>
          </p:cNvPr>
          <p:cNvSpPr txBox="1"/>
          <p:nvPr/>
        </p:nvSpPr>
        <p:spPr>
          <a:xfrm>
            <a:off x="1426969" y="2893925"/>
            <a:ext cx="5123056" cy="830997"/>
          </a:xfrm>
          <a:prstGeom prst="rect">
            <a:avLst/>
          </a:prstGeom>
          <a:solidFill>
            <a:srgbClr val="BDEEFF"/>
          </a:solidFill>
          <a:ln w="12700">
            <a:solidFill>
              <a:srgbClr val="0070C0"/>
            </a:solidFill>
            <a:prstDash val="solid"/>
          </a:ln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FF0000"/>
                </a:solidFill>
              </a:rPr>
              <a:t>русский язык, математика</a:t>
            </a:r>
            <a:r>
              <a:rPr lang="ru-RU" sz="1600" dirty="0"/>
              <a:t>, </a:t>
            </a:r>
            <a:r>
              <a:rPr lang="ru-RU" sz="1600" b="1" dirty="0"/>
              <a:t>обществознание, литература, иностранный язык, география, биология, история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F17B9ED-6CAA-4445-B2F4-B0DDA67D8FA0}"/>
              </a:ext>
            </a:extLst>
          </p:cNvPr>
          <p:cNvSpPr txBox="1"/>
          <p:nvPr/>
        </p:nvSpPr>
        <p:spPr>
          <a:xfrm>
            <a:off x="1426969" y="3797276"/>
            <a:ext cx="5123056" cy="830997"/>
          </a:xfrm>
          <a:prstGeom prst="rect">
            <a:avLst/>
          </a:prstGeom>
          <a:solidFill>
            <a:srgbClr val="BDEEFF"/>
          </a:solidFill>
          <a:ln w="12700">
            <a:solidFill>
              <a:srgbClr val="0070C0"/>
            </a:solidFill>
            <a:prstDash val="solid"/>
          </a:ln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FF0000"/>
                </a:solidFill>
              </a:rPr>
              <a:t>русский язык, математика, </a:t>
            </a:r>
            <a:r>
              <a:rPr lang="ru-RU" sz="1600" b="1" dirty="0"/>
              <a:t>обществознание, литература, иностранный язык, история,</a:t>
            </a:r>
          </a:p>
          <a:p>
            <a:r>
              <a:rPr lang="ru-RU" sz="1600" b="1" dirty="0"/>
              <a:t>география, биология, физика, информатика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9E1B416-9E0A-42F9-992C-60D52E74B720}"/>
              </a:ext>
            </a:extLst>
          </p:cNvPr>
          <p:cNvSpPr txBox="1"/>
          <p:nvPr/>
        </p:nvSpPr>
        <p:spPr>
          <a:xfrm>
            <a:off x="1426969" y="4700627"/>
            <a:ext cx="5123056" cy="830997"/>
          </a:xfrm>
          <a:prstGeom prst="rect">
            <a:avLst/>
          </a:prstGeom>
          <a:solidFill>
            <a:srgbClr val="BDEEFF"/>
          </a:solidFill>
          <a:ln w="12700">
            <a:solidFill>
              <a:srgbClr val="0070C0"/>
            </a:solidFill>
            <a:prstDash val="solid"/>
          </a:ln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FF0000"/>
                </a:solidFill>
              </a:rPr>
              <a:t>русский язык, математика, </a:t>
            </a:r>
            <a:r>
              <a:rPr lang="ru-RU" sz="1600" b="1" dirty="0"/>
              <a:t>история, обществознание, литература, иностранный язык, география, биология, химия, физика, информатика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AE0B251-5093-461D-AF03-FE283D38E9EA}"/>
              </a:ext>
            </a:extLst>
          </p:cNvPr>
          <p:cNvSpPr txBox="1"/>
          <p:nvPr/>
        </p:nvSpPr>
        <p:spPr>
          <a:xfrm>
            <a:off x="1409077" y="5617468"/>
            <a:ext cx="5123056" cy="830997"/>
          </a:xfrm>
          <a:prstGeom prst="rect">
            <a:avLst/>
          </a:prstGeom>
          <a:solidFill>
            <a:srgbClr val="BDEEFF"/>
          </a:solidFill>
          <a:ln w="12700">
            <a:solidFill>
              <a:srgbClr val="0070C0"/>
            </a:solidFill>
            <a:prstDash val="solid"/>
          </a:ln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FF0000"/>
                </a:solidFill>
              </a:rPr>
              <a:t>русский язык, математика, </a:t>
            </a:r>
            <a:r>
              <a:rPr lang="ru-RU" sz="1600" b="1" dirty="0"/>
              <a:t>обществознание, история,</a:t>
            </a:r>
          </a:p>
          <a:p>
            <a:r>
              <a:rPr lang="ru-RU" sz="1600" b="1" dirty="0"/>
              <a:t>география, физика, химия, литература, иностранный язык</a:t>
            </a:r>
          </a:p>
        </p:txBody>
      </p:sp>
    </p:spTree>
    <p:extLst>
      <p:ext uri="{BB962C8B-B14F-4D97-AF65-F5344CB8AC3E}">
        <p14:creationId xmlns:p14="http://schemas.microsoft.com/office/powerpoint/2010/main" val="34742875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6ADDEBD-51E4-424E-8BCC-14CCA04954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528" y="129396"/>
            <a:ext cx="6530197" cy="1035170"/>
          </a:xfrm>
          <a:prstGeom prst="foldedCorner">
            <a:avLst/>
          </a:prstGeom>
          <a:solidFill>
            <a:srgbClr val="00B0F0"/>
          </a:solidFill>
        </p:spPr>
        <p:txBody>
          <a:bodyPr>
            <a:noAutofit/>
          </a:bodyPr>
          <a:lstStyle/>
          <a:p>
            <a:pPr marL="0" rtl="0" eaLnBrk="1" fontAlgn="ctr" latinLnBrk="0" hangingPunct="1">
              <a:spcBef>
                <a:spcPts val="0"/>
              </a:spcBef>
              <a:spcAft>
                <a:spcPts val="0"/>
              </a:spcAft>
            </a:pPr>
            <a:endParaRPr lang="ru-RU" sz="3600" dirty="0"/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4311A132-B94A-421D-AFDC-B169F5AFED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2585741"/>
              </p:ext>
            </p:extLst>
          </p:nvPr>
        </p:nvGraphicFramePr>
        <p:xfrm>
          <a:off x="258793" y="189545"/>
          <a:ext cx="6291232" cy="8889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44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86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88992">
                <a:tc>
                  <a:txBody>
                    <a:bodyPr/>
                    <a:lstStyle/>
                    <a:p>
                      <a:pPr algn="ctr"/>
                      <a:r>
                        <a:rPr kumimoji="0" lang="ru-RU" sz="3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Aharoni" pitchFamily="2" charset="-79"/>
                        </a:rPr>
                        <a:t>ВПР</a:t>
                      </a:r>
                      <a:endParaRPr kumimoji="0" lang="ru-RU" sz="2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Aharoni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/>
                        <a:t>Расписание ВПР 2025</a:t>
                      </a:r>
                      <a:endParaRPr lang="ru-RU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" name="Таблица 5">
            <a:extLst>
              <a:ext uri="{FF2B5EF4-FFF2-40B4-BE49-F238E27FC236}">
                <a16:creationId xmlns:a16="http://schemas.microsoft.com/office/drawing/2014/main" id="{88A876E7-7601-49BA-A6BF-9F6D36AD90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741596"/>
              </p:ext>
            </p:extLst>
          </p:nvPr>
        </p:nvGraphicFramePr>
        <p:xfrm>
          <a:off x="206734" y="2281812"/>
          <a:ext cx="6405265" cy="39175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7078">
                  <a:extLst>
                    <a:ext uri="{9D8B030D-6E8A-4147-A177-3AD203B41FA5}">
                      <a16:colId xmlns:a16="http://schemas.microsoft.com/office/drawing/2014/main" val="848059091"/>
                    </a:ext>
                  </a:extLst>
                </a:gridCol>
                <a:gridCol w="715618">
                  <a:extLst>
                    <a:ext uri="{9D8B030D-6E8A-4147-A177-3AD203B41FA5}">
                      <a16:colId xmlns:a16="http://schemas.microsoft.com/office/drawing/2014/main" val="4083878762"/>
                    </a:ext>
                  </a:extLst>
                </a:gridCol>
                <a:gridCol w="591594">
                  <a:extLst>
                    <a:ext uri="{9D8B030D-6E8A-4147-A177-3AD203B41FA5}">
                      <a16:colId xmlns:a16="http://schemas.microsoft.com/office/drawing/2014/main" val="1601544222"/>
                    </a:ext>
                  </a:extLst>
                </a:gridCol>
                <a:gridCol w="558492">
                  <a:extLst>
                    <a:ext uri="{9D8B030D-6E8A-4147-A177-3AD203B41FA5}">
                      <a16:colId xmlns:a16="http://schemas.microsoft.com/office/drawing/2014/main" val="3442977500"/>
                    </a:ext>
                  </a:extLst>
                </a:gridCol>
                <a:gridCol w="596751">
                  <a:extLst>
                    <a:ext uri="{9D8B030D-6E8A-4147-A177-3AD203B41FA5}">
                      <a16:colId xmlns:a16="http://schemas.microsoft.com/office/drawing/2014/main" val="2215853441"/>
                    </a:ext>
                  </a:extLst>
                </a:gridCol>
                <a:gridCol w="577622">
                  <a:extLst>
                    <a:ext uri="{9D8B030D-6E8A-4147-A177-3AD203B41FA5}">
                      <a16:colId xmlns:a16="http://schemas.microsoft.com/office/drawing/2014/main" val="3456395030"/>
                    </a:ext>
                  </a:extLst>
                </a:gridCol>
                <a:gridCol w="577622">
                  <a:extLst>
                    <a:ext uri="{9D8B030D-6E8A-4147-A177-3AD203B41FA5}">
                      <a16:colId xmlns:a16="http://schemas.microsoft.com/office/drawing/2014/main" val="837318713"/>
                    </a:ext>
                  </a:extLst>
                </a:gridCol>
                <a:gridCol w="577622">
                  <a:extLst>
                    <a:ext uri="{9D8B030D-6E8A-4147-A177-3AD203B41FA5}">
                      <a16:colId xmlns:a16="http://schemas.microsoft.com/office/drawing/2014/main" val="72936339"/>
                    </a:ext>
                  </a:extLst>
                </a:gridCol>
                <a:gridCol w="577622">
                  <a:extLst>
                    <a:ext uri="{9D8B030D-6E8A-4147-A177-3AD203B41FA5}">
                      <a16:colId xmlns:a16="http://schemas.microsoft.com/office/drawing/2014/main" val="177154521"/>
                    </a:ext>
                  </a:extLst>
                </a:gridCol>
                <a:gridCol w="577622">
                  <a:extLst>
                    <a:ext uri="{9D8B030D-6E8A-4147-A177-3AD203B41FA5}">
                      <a16:colId xmlns:a16="http://schemas.microsoft.com/office/drawing/2014/main" val="3890458961"/>
                    </a:ext>
                  </a:extLst>
                </a:gridCol>
                <a:gridCol w="577622">
                  <a:extLst>
                    <a:ext uri="{9D8B030D-6E8A-4147-A177-3AD203B41FA5}">
                      <a16:colId xmlns:a16="http://schemas.microsoft.com/office/drawing/2014/main" val="516162899"/>
                    </a:ext>
                  </a:extLst>
                </a:gridCol>
              </a:tblGrid>
              <a:tr h="561742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/>
                          </a:solidFill>
                        </a:rPr>
                        <a:t>Кл </a:t>
                      </a:r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EEFF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/>
                          </a:solidFill>
                        </a:rPr>
                        <a:t>11-18 апреля</a:t>
                      </a:r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EE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EEFF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/>
                          </a:solidFill>
                        </a:rPr>
                        <a:t>19 -25</a:t>
                      </a:r>
                    </a:p>
                    <a:p>
                      <a:r>
                        <a:rPr lang="ru-RU" sz="1600" dirty="0">
                          <a:solidFill>
                            <a:schemeClr val="tx1"/>
                          </a:solidFill>
                        </a:rPr>
                        <a:t>апреля</a:t>
                      </a:r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EE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EEFF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/>
                          </a:solidFill>
                        </a:rPr>
                        <a:t>26 апреля-</a:t>
                      </a:r>
                    </a:p>
                    <a:p>
                      <a:r>
                        <a:rPr lang="ru-RU" sz="1600" dirty="0">
                          <a:solidFill>
                            <a:schemeClr val="tx1"/>
                          </a:solidFill>
                        </a:rPr>
                        <a:t>2 мая</a:t>
                      </a:r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EE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EEFF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/>
                          </a:solidFill>
                        </a:rPr>
                        <a:t>3 – 9</a:t>
                      </a:r>
                    </a:p>
                    <a:p>
                      <a:r>
                        <a:rPr lang="ru-RU" sz="1600" dirty="0">
                          <a:solidFill>
                            <a:schemeClr val="tx1"/>
                          </a:solidFill>
                        </a:rPr>
                        <a:t>мая</a:t>
                      </a:r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EE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EE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342900" indent="-342900">
                        <a:buAutoNum type="arabicPlain" startAt="10"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</a:rPr>
                        <a:t>– 16</a:t>
                      </a:r>
                    </a:p>
                    <a:p>
                      <a:pPr marL="342900" indent="-342900">
                        <a:buAutoNum type="arabicPlain" startAt="10"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</a:rPr>
                        <a:t>мая</a:t>
                      </a:r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EE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EE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436458"/>
                  </a:ext>
                </a:extLst>
              </a:tr>
              <a:tr h="417306">
                <a:tc>
                  <a:txBody>
                    <a:bodyPr/>
                    <a:lstStyle/>
                    <a:p>
                      <a:r>
                        <a:rPr lang="ru-RU" sz="1600" dirty="0"/>
                        <a:t>4</a:t>
                      </a:r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EE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8667730"/>
                  </a:ext>
                </a:extLst>
              </a:tr>
              <a:tr h="417306">
                <a:tc>
                  <a:txBody>
                    <a:bodyPr/>
                    <a:lstStyle/>
                    <a:p>
                      <a:r>
                        <a:rPr lang="ru-RU" sz="1600" dirty="0"/>
                        <a:t>5</a:t>
                      </a:r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EE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1398282"/>
                  </a:ext>
                </a:extLst>
              </a:tr>
              <a:tr h="417306">
                <a:tc>
                  <a:txBody>
                    <a:bodyPr/>
                    <a:lstStyle/>
                    <a:p>
                      <a:r>
                        <a:rPr lang="ru-RU" sz="1600" dirty="0"/>
                        <a:t>6</a:t>
                      </a:r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EE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2195957"/>
                  </a:ext>
                </a:extLst>
              </a:tr>
              <a:tr h="417306">
                <a:tc>
                  <a:txBody>
                    <a:bodyPr/>
                    <a:lstStyle/>
                    <a:p>
                      <a:r>
                        <a:rPr lang="ru-RU" sz="1600" dirty="0"/>
                        <a:t>7</a:t>
                      </a:r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EE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6148545"/>
                  </a:ext>
                </a:extLst>
              </a:tr>
              <a:tr h="417306">
                <a:tc>
                  <a:txBody>
                    <a:bodyPr/>
                    <a:lstStyle/>
                    <a:p>
                      <a:r>
                        <a:rPr lang="ru-RU" sz="1600" dirty="0"/>
                        <a:t>8</a:t>
                      </a:r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EE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5886709"/>
                  </a:ext>
                </a:extLst>
              </a:tr>
              <a:tr h="417306">
                <a:tc>
                  <a:txBody>
                    <a:bodyPr/>
                    <a:lstStyle/>
                    <a:p>
                      <a:r>
                        <a:rPr lang="ru-RU" sz="1600" dirty="0"/>
                        <a:t>10</a:t>
                      </a:r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EE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6389765"/>
                  </a:ext>
                </a:extLst>
              </a:tr>
              <a:tr h="417306">
                <a:tc>
                  <a:txBody>
                    <a:bodyPr/>
                    <a:lstStyle/>
                    <a:p>
                      <a:r>
                        <a:rPr lang="ru-RU" sz="1600" b="1" dirty="0"/>
                        <a:t>РУ</a:t>
                      </a:r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/>
                        <a:t>МА</a:t>
                      </a:r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/>
                        <a:t>ОМ</a:t>
                      </a:r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/>
                        <a:t>ЛЧ</a:t>
                      </a:r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/>
                        <a:t>ИС</a:t>
                      </a:r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/>
                        <a:t>ГЕ</a:t>
                      </a:r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/>
                        <a:t>БИ</a:t>
                      </a:r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/>
                        <a:t>ОБ</a:t>
                      </a:r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/>
                        <a:t>ФИ</a:t>
                      </a:r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/>
                        <a:t>ХИ</a:t>
                      </a:r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/>
                        <a:t>ИЯ</a:t>
                      </a:r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2160184"/>
                  </a:ext>
                </a:extLst>
              </a:tr>
              <a:tr h="417306">
                <a:tc gridSpan="11">
                  <a:txBody>
                    <a:bodyPr/>
                    <a:lstStyle/>
                    <a:p>
                      <a:r>
                        <a:rPr lang="ru-RU" sz="1600" b="0" dirty="0"/>
                        <a:t>В графике закрасить цветом дни сдачи с указанием предмета</a:t>
                      </a:r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600" b="1" dirty="0"/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600" b="1" dirty="0"/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600" b="1" dirty="0"/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600" b="1" dirty="0"/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600" b="1" dirty="0"/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600" b="1" dirty="0"/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600" b="1" dirty="0"/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600" b="1" dirty="0"/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600" b="1" dirty="0"/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600" b="1" dirty="0"/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122590"/>
                  </a:ext>
                </a:extLst>
              </a:tr>
            </a:tbl>
          </a:graphicData>
        </a:graphic>
      </p:graphicFrame>
      <p:sp>
        <p:nvSpPr>
          <p:cNvPr id="6" name="Стрелка: пятиугольник 5">
            <a:extLst>
              <a:ext uri="{FF2B5EF4-FFF2-40B4-BE49-F238E27FC236}">
                <a16:creationId xmlns:a16="http://schemas.microsoft.com/office/drawing/2014/main" id="{6FD81CE3-8145-4218-8294-C8670B0F54B1}"/>
              </a:ext>
            </a:extLst>
          </p:cNvPr>
          <p:cNvSpPr/>
          <p:nvPr/>
        </p:nvSpPr>
        <p:spPr>
          <a:xfrm>
            <a:off x="193826" y="1290164"/>
            <a:ext cx="6421166" cy="771061"/>
          </a:xfrm>
          <a:prstGeom prst="homePlate">
            <a:avLst/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</a:rPr>
              <a:t>ВПР в 2025 году пройдут  </a:t>
            </a:r>
            <a:r>
              <a:rPr lang="ru-RU" sz="2400" b="1" u="sng" dirty="0">
                <a:solidFill>
                  <a:srgbClr val="C00000"/>
                </a:solidFill>
              </a:rPr>
              <a:t>с 11 апреля по 16 мая </a:t>
            </a:r>
            <a:r>
              <a:rPr lang="ru-RU" sz="2400" dirty="0">
                <a:solidFill>
                  <a:srgbClr val="C00000"/>
                </a:solidFill>
              </a:rPr>
              <a:t>(</a:t>
            </a:r>
            <a:r>
              <a:rPr lang="ru-RU" sz="2400" dirty="0">
                <a:solidFill>
                  <a:schemeClr val="tx1"/>
                </a:solidFill>
              </a:rPr>
              <a:t>точные даты устанавливает школа)</a:t>
            </a:r>
            <a:endParaRPr lang="ru-RU" sz="2400" b="1" u="sng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612904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327</TotalTime>
  <Words>610</Words>
  <Application>Microsoft Office PowerPoint</Application>
  <PresentationFormat>Произвольный</PresentationFormat>
  <Paragraphs>158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Aharoni</vt:lpstr>
      <vt:lpstr>Arial</vt:lpstr>
      <vt:lpstr>Calibri</vt:lpstr>
      <vt:lpstr>Calibri Light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Всероссийские проверочные работы - 2025</dc:title>
  <dc:creator>Alla</dc:creator>
  <cp:lastModifiedBy>Пользователь Windows</cp:lastModifiedBy>
  <cp:revision>41</cp:revision>
  <dcterms:created xsi:type="dcterms:W3CDTF">2024-10-23T20:50:14Z</dcterms:created>
  <dcterms:modified xsi:type="dcterms:W3CDTF">2025-01-24T12:12:40Z</dcterms:modified>
</cp:coreProperties>
</file>