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5" r:id="rId6"/>
    <p:sldId id="264" r:id="rId7"/>
    <p:sldId id="259" r:id="rId8"/>
    <p:sldId id="260" r:id="rId9"/>
    <p:sldId id="262" r:id="rId10"/>
    <p:sldId id="272" r:id="rId11"/>
    <p:sldId id="273" r:id="rId12"/>
    <p:sldId id="274" r:id="rId13"/>
    <p:sldId id="275" r:id="rId14"/>
    <p:sldId id="276" r:id="rId15"/>
    <p:sldId id="277" r:id="rId16"/>
  </p:sldIdLst>
  <p:sldSz cx="6840538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4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119505"/>
            <a:ext cx="5814457" cy="2381521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3592866"/>
            <a:ext cx="5130404" cy="1651546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4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4195"/>
            <a:ext cx="1474991" cy="579704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4195"/>
            <a:ext cx="4339466" cy="5797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8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6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5386"/>
            <a:ext cx="5899964" cy="2845473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77779"/>
            <a:ext cx="5899964" cy="149636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9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0976"/>
            <a:ext cx="2907229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0976"/>
            <a:ext cx="2907229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0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4197"/>
            <a:ext cx="5899964" cy="1322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76882"/>
            <a:ext cx="2893868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498697"/>
            <a:ext cx="2893868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76882"/>
            <a:ext cx="2908120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498697"/>
            <a:ext cx="2908120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21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4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4912"/>
            <a:ext cx="3463022" cy="4861216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9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984912"/>
            <a:ext cx="3463022" cy="4861216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69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4197"/>
            <a:ext cx="589996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0976"/>
            <a:ext cx="589996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8B9E0-872B-4E80-B2F1-E57653056E07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40167"/>
            <a:ext cx="230868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281A-E974-48B0-8D48-EABF09155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5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photo/world-happy-pride-day-clipboard-stationery-items_7819449.htm#fromView=search&amp;page=1&amp;position=16&amp;uuid=491cf635-5566-4192-b9db-337e78f5a17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back-school-essentials_354207542.htm#fromView=search&amp;page=1&amp;position=10&amp;uuid=d1451be1-438b-428e-bb1c-6170ec7331b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happy-hand-drawn-students-jumping_2784932.htm#fromView=search&amp;page=5&amp;position=2&amp;uuid=154f48ba-770f-4ea0-a9cc-88ef428abcd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happy-students-jumping_2860420.htm#fromView=search&amp;page=5&amp;position=28&amp;uuid=154f48ba-770f-4ea0-a9cc-88ef428abcd7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curious-girl-learning-science-concepts_282570371.htm#fromView=search&amp;page=2&amp;position=51&amp;uuid=299e9e9b-298a-474f-a311-dbe7163ebf41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flat-teacher-s-day-spanish-illustration_24435014.htm#fromView=search&amp;page=5&amp;position=19&amp;uuid=e78f52a4-0d3b-4604-bc38-0f776c829523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flat-illustration-international-day-education-celebration_35014436.htm#fromView=search&amp;page=3&amp;position=38&amp;uuid=e78f52a4-0d3b-4604-bc38-0f776c829523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happy-schoolchildren-outside-school-building_173014854.htm#fromView=search&amp;page=3&amp;position=40&amp;uuid=7f9f241e-0f2b-4459-8942-ea89c85650b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vector/school-infographic-elements-with-colorful-markers_11637210.htm#fromView=search&amp;page=1&amp;position=47&amp;uuid=6cbf5687-bf7e-4f6b-814d-9bb49505efb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photo/schoolchildren-studying-classroom-sitting-desks_1250199.htm#fromView=search&amp;page=2&amp;position=2&amp;uuid=eb4fa7a3-2029-4520-ae48-b1f95b3604a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photo/front-view-educational-objects-arrangement_10752962.htm#fromView=search&amp;page=1&amp;position=23&amp;uuid=ff36cb96-bb71-4b64-ab64-6dd8bf6ae0b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A32BA2-5E78-4DFD-8B54-FE458DF0C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946" y="395542"/>
            <a:ext cx="5130403" cy="4827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Информационные материалы для оформления стенда</a:t>
            </a:r>
          </a:p>
        </p:txBody>
      </p:sp>
      <p:pic>
        <p:nvPicPr>
          <p:cNvPr id="4098" name="Picture 2" descr="Всемирный счастливый день гордости буфера обмена и канцелярских товаров">
            <a:extLst>
              <a:ext uri="{FF2B5EF4-FFF2-40B4-BE49-F238E27FC236}">
                <a16:creationId xmlns:a16="http://schemas.microsoft.com/office/drawing/2014/main" id="{CFA50435-6771-4E84-A717-E15BB9665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50" y="878266"/>
            <a:ext cx="6257676" cy="568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C6AC23-4100-4398-ADD0-4D0217176255}"/>
              </a:ext>
            </a:extLst>
          </p:cNvPr>
          <p:cNvSpPr txBox="1"/>
          <p:nvPr/>
        </p:nvSpPr>
        <p:spPr>
          <a:xfrm rot="20728166">
            <a:off x="2343309" y="2448987"/>
            <a:ext cx="25037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chemeClr val="accent1"/>
                </a:solidFill>
                <a:latin typeface="+mn-lt"/>
              </a:rPr>
              <a:t>ВПР</a:t>
            </a:r>
          </a:p>
          <a:p>
            <a:pPr algn="ctr"/>
            <a:r>
              <a:rPr lang="ru-RU" sz="7200" b="1" dirty="0">
                <a:solidFill>
                  <a:schemeClr val="accent1"/>
                </a:solidFill>
                <a:latin typeface="+mn-lt"/>
              </a:rPr>
              <a:t>2025 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CA7F18-D0AC-4EA4-AA7B-2FA2B43A62CD}"/>
              </a:ext>
            </a:extLst>
          </p:cNvPr>
          <p:cNvSpPr txBox="1"/>
          <p:nvPr/>
        </p:nvSpPr>
        <p:spPr>
          <a:xfrm>
            <a:off x="305734" y="6567777"/>
            <a:ext cx="63928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https://ru.freepik.com/free-photo/world-happy-pride-day-clipboard-stationery-items_7819449.htm#fromView=search&amp;page=1&amp;position=16&amp;uuid=491cf635-5566-4192-b9db-337e78f5a17b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687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Основные элементы возвращения в школу">
            <a:extLst>
              <a:ext uri="{FF2B5EF4-FFF2-40B4-BE49-F238E27FC236}">
                <a16:creationId xmlns:a16="http://schemas.microsoft.com/office/drawing/2014/main" id="{E9078562-015B-48B6-AEAC-343D3DF0E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1" y="317255"/>
            <a:ext cx="6605116" cy="5661328"/>
          </a:xfrm>
          <a:prstGeom prst="wedgeRoundRectCallou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4CF642-7616-48C9-B3EE-948CFBF92C75}"/>
              </a:ext>
            </a:extLst>
          </p:cNvPr>
          <p:cNvSpPr txBox="1"/>
          <p:nvPr/>
        </p:nvSpPr>
        <p:spPr>
          <a:xfrm>
            <a:off x="1049574" y="1053728"/>
            <a:ext cx="4953661" cy="4188381"/>
          </a:xfrm>
          <a:prstGeom prst="wedgeRoundRectCallout">
            <a:avLst>
              <a:gd name="adj1" fmla="val -32771"/>
              <a:gd name="adj2" fmla="val 77462"/>
              <a:gd name="adj3" fmla="val 16667"/>
            </a:avLst>
          </a:prstGeom>
          <a:solidFill>
            <a:srgbClr val="BDEE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ВПР – 2025 год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 – </a:t>
            </a:r>
            <a:r>
              <a:rPr lang="ru-RU" sz="4000" b="1" dirty="0"/>
              <a:t>всероссийская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П - </a:t>
            </a:r>
            <a:r>
              <a:rPr lang="ru-RU" sz="4000" b="1" dirty="0"/>
              <a:t>проверочная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Р – </a:t>
            </a:r>
            <a:r>
              <a:rPr lang="ru-RU" sz="4000" b="1" dirty="0"/>
              <a:t>работа</a:t>
            </a:r>
          </a:p>
          <a:p>
            <a:endParaRPr lang="ru-RU" sz="4000" b="1" dirty="0"/>
          </a:p>
          <a:p>
            <a:endParaRPr lang="ru-RU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21E4AC-B8BE-4DCE-9B43-F0BBDD87EB8E}"/>
              </a:ext>
            </a:extLst>
          </p:cNvPr>
          <p:cNvSpPr txBox="1"/>
          <p:nvPr/>
        </p:nvSpPr>
        <p:spPr>
          <a:xfrm>
            <a:off x="2658152" y="6133850"/>
            <a:ext cx="4182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https://ru.freepik.com/free-vector/back-school-essentials_354207542.htm#fromView=search&amp;page=1&amp;position=10&amp;uuid=d1451be1-438b-428e-bb1c-6170ec7331be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02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4CF642-7616-48C9-B3EE-948CFBF92C75}"/>
              </a:ext>
            </a:extLst>
          </p:cNvPr>
          <p:cNvSpPr txBox="1"/>
          <p:nvPr/>
        </p:nvSpPr>
        <p:spPr>
          <a:xfrm>
            <a:off x="355041" y="266548"/>
            <a:ext cx="5923722" cy="5346144"/>
          </a:xfrm>
          <a:prstGeom prst="wedgeRoundRectCallout">
            <a:avLst>
              <a:gd name="adj1" fmla="val -41093"/>
              <a:gd name="adj2" fmla="val 62738"/>
              <a:gd name="adj3" fmla="val 16667"/>
            </a:avLst>
          </a:prstGeom>
          <a:solidFill>
            <a:srgbClr val="BDEE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Ты сможешь это сделать!</a:t>
            </a:r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</p:txBody>
      </p:sp>
      <p:pic>
        <p:nvPicPr>
          <p:cNvPr id="7172" name="Picture 4" descr="Счастливые рисованные студенты прыгают">
            <a:extLst>
              <a:ext uri="{FF2B5EF4-FFF2-40B4-BE49-F238E27FC236}">
                <a16:creationId xmlns:a16="http://schemas.microsoft.com/office/drawing/2014/main" id="{7A29A824-38E9-4426-8BEE-69195249EF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1" t="9721" r="9068" b="26137"/>
          <a:stretch/>
        </p:blipFill>
        <p:spPr bwMode="auto">
          <a:xfrm>
            <a:off x="1049572" y="2186608"/>
            <a:ext cx="4436827" cy="3228231"/>
          </a:xfrm>
          <a:prstGeom prst="wedgeRoundRectCallout">
            <a:avLst>
              <a:gd name="adj1" fmla="val -45805"/>
              <a:gd name="adj2" fmla="val 67426"/>
              <a:gd name="adj3" fmla="val 16667"/>
            </a:avLst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720052-B427-46D5-9B8E-D16BA693BD67}"/>
              </a:ext>
            </a:extLst>
          </p:cNvPr>
          <p:cNvSpPr txBox="1"/>
          <p:nvPr/>
        </p:nvSpPr>
        <p:spPr>
          <a:xfrm>
            <a:off x="1929401" y="5957631"/>
            <a:ext cx="4436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https://ru.freepik.com/free-vector/happy-hand-drawn-students-jumping_2784932.htm#fromView=search&amp;page=5&amp;position=2&amp;uuid=154f48ba-770f-4ea0-a9cc-88ef428abcd7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41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4CF642-7616-48C9-B3EE-948CFBF92C75}"/>
              </a:ext>
            </a:extLst>
          </p:cNvPr>
          <p:cNvSpPr txBox="1"/>
          <p:nvPr/>
        </p:nvSpPr>
        <p:spPr>
          <a:xfrm>
            <a:off x="355041" y="266548"/>
            <a:ext cx="5923722" cy="5346144"/>
          </a:xfrm>
          <a:prstGeom prst="wedgeRoundRectCallout">
            <a:avLst>
              <a:gd name="adj1" fmla="val -41093"/>
              <a:gd name="adj2" fmla="val 62738"/>
              <a:gd name="adj3" fmla="val 16667"/>
            </a:avLst>
          </a:prstGeom>
          <a:solidFill>
            <a:srgbClr val="BDEE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80975" lvl="0"/>
            <a:r>
              <a:rPr lang="ru-RU" sz="5400" b="1" dirty="0">
                <a:solidFill>
                  <a:srgbClr val="FF0000"/>
                </a:solidFill>
              </a:rPr>
              <a:t>Верь в себя, всё очень хорошо!</a:t>
            </a:r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</p:txBody>
      </p:sp>
      <p:pic>
        <p:nvPicPr>
          <p:cNvPr id="8194" name="Picture 2" descr="Счастливые студенты прыгают">
            <a:extLst>
              <a:ext uri="{FF2B5EF4-FFF2-40B4-BE49-F238E27FC236}">
                <a16:creationId xmlns:a16="http://schemas.microsoft.com/office/drawing/2014/main" id="{4A77BA08-63A5-4CC7-8FE9-3C5711F3F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" t="13244" r="4134" b="26537"/>
          <a:stretch/>
        </p:blipFill>
        <p:spPr bwMode="auto">
          <a:xfrm>
            <a:off x="1057522" y="2250220"/>
            <a:ext cx="4516341" cy="2957758"/>
          </a:xfrm>
          <a:prstGeom prst="wedgeRoundRectCallout">
            <a:avLst>
              <a:gd name="adj1" fmla="val -32458"/>
              <a:gd name="adj2" fmla="val 54973"/>
              <a:gd name="adj3" fmla="val 16667"/>
            </a:avLst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DBA99C-97C2-42C6-881E-8AA0AABBCCA7}"/>
              </a:ext>
            </a:extLst>
          </p:cNvPr>
          <p:cNvSpPr txBox="1"/>
          <p:nvPr/>
        </p:nvSpPr>
        <p:spPr>
          <a:xfrm>
            <a:off x="2433100" y="5849640"/>
            <a:ext cx="3419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https://ru.freepik.com/free-vector/happy-students-jumping_2860420.htm#fromView=search&amp;page=5&amp;position=28&amp;uuid=154f48ba-770f-4ea0-a9cc-88ef428abcd7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86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4CF642-7616-48C9-B3EE-948CFBF92C75}"/>
              </a:ext>
            </a:extLst>
          </p:cNvPr>
          <p:cNvSpPr txBox="1"/>
          <p:nvPr/>
        </p:nvSpPr>
        <p:spPr>
          <a:xfrm>
            <a:off x="355041" y="266548"/>
            <a:ext cx="5923722" cy="5584508"/>
          </a:xfrm>
          <a:prstGeom prst="wedgeRoundRectCallout">
            <a:avLst>
              <a:gd name="adj1" fmla="val -41093"/>
              <a:gd name="adj2" fmla="val 62738"/>
              <a:gd name="adj3" fmla="val 16667"/>
            </a:avLst>
          </a:prstGeom>
          <a:solidFill>
            <a:srgbClr val="BDEE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80975" lvl="0" algn="ctr"/>
            <a:r>
              <a:rPr lang="ru-RU" sz="5400" b="1" dirty="0">
                <a:solidFill>
                  <a:srgbClr val="FF0000"/>
                </a:solidFill>
              </a:rPr>
              <a:t>Ты знаешь все предметы на отлично!</a:t>
            </a:r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</p:txBody>
      </p:sp>
      <p:pic>
        <p:nvPicPr>
          <p:cNvPr id="9220" name="Picture 4" descr="Любопытная девушка изучает научные концепции">
            <a:extLst>
              <a:ext uri="{FF2B5EF4-FFF2-40B4-BE49-F238E27FC236}">
                <a16:creationId xmlns:a16="http://schemas.microsoft.com/office/drawing/2014/main" id="{E84CAABB-B99C-4595-A8EF-363EC96697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" b="2707"/>
          <a:stretch/>
        </p:blipFill>
        <p:spPr bwMode="auto">
          <a:xfrm>
            <a:off x="1653871" y="2965836"/>
            <a:ext cx="3522428" cy="2635407"/>
          </a:xfrm>
          <a:prstGeom prst="wedgeRoundRectCallout">
            <a:avLst>
              <a:gd name="adj1" fmla="val -56874"/>
              <a:gd name="adj2" fmla="val 62203"/>
              <a:gd name="adj3" fmla="val 16667"/>
            </a:avLst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E2DA983-9747-4B04-9655-0898C102329F}"/>
              </a:ext>
            </a:extLst>
          </p:cNvPr>
          <p:cNvSpPr txBox="1"/>
          <p:nvPr/>
        </p:nvSpPr>
        <p:spPr>
          <a:xfrm>
            <a:off x="2608943" y="5961088"/>
            <a:ext cx="3419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https://ru.freepik.com/free-vector/curious-girl-learning-science-concepts_282570371.htm#fromView=search&amp;page=2&amp;position=51&amp;uuid=299e9e9b-298a-474f-a311-dbe7163ebf41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2883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4CF642-7616-48C9-B3EE-948CFBF92C75}"/>
              </a:ext>
            </a:extLst>
          </p:cNvPr>
          <p:cNvSpPr txBox="1"/>
          <p:nvPr/>
        </p:nvSpPr>
        <p:spPr>
          <a:xfrm>
            <a:off x="355041" y="266548"/>
            <a:ext cx="6061662" cy="5346144"/>
          </a:xfrm>
          <a:prstGeom prst="wedgeRoundRectCallout">
            <a:avLst>
              <a:gd name="adj1" fmla="val -41093"/>
              <a:gd name="adj2" fmla="val 62738"/>
              <a:gd name="adj3" fmla="val 16667"/>
            </a:avLst>
          </a:prstGeom>
          <a:solidFill>
            <a:srgbClr val="BDEE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80975" lvl="0" algn="ctr"/>
            <a:r>
              <a:rPr lang="ru-RU" sz="5400" b="1" dirty="0">
                <a:solidFill>
                  <a:srgbClr val="FF0000"/>
                </a:solidFill>
              </a:rPr>
              <a:t>ВПР – это не экзамен!</a:t>
            </a:r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</p:txBody>
      </p:sp>
      <p:pic>
        <p:nvPicPr>
          <p:cNvPr id="10244" name="Picture 4" descr="Плоский день учителя на испанской иллюстрации">
            <a:extLst>
              <a:ext uri="{FF2B5EF4-FFF2-40B4-BE49-F238E27FC236}">
                <a16:creationId xmlns:a16="http://schemas.microsoft.com/office/drawing/2014/main" id="{771FDE08-2B72-4E5F-8F7D-AC94072BA1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1" t="8151" r="4296"/>
          <a:stretch/>
        </p:blipFill>
        <p:spPr bwMode="auto">
          <a:xfrm>
            <a:off x="707666" y="2226365"/>
            <a:ext cx="5422789" cy="3234732"/>
          </a:xfrm>
          <a:prstGeom prst="wedgeRoundRectCallout">
            <a:avLst>
              <a:gd name="adj1" fmla="val -34909"/>
              <a:gd name="adj2" fmla="val 63975"/>
              <a:gd name="adj3" fmla="val 1666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C1C964-4E47-4421-8E80-B010ECB8166E}"/>
              </a:ext>
            </a:extLst>
          </p:cNvPr>
          <p:cNvSpPr txBox="1"/>
          <p:nvPr/>
        </p:nvSpPr>
        <p:spPr>
          <a:xfrm>
            <a:off x="2711395" y="5841689"/>
            <a:ext cx="3419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https://ru.freepik.com/free-vector/flat-teacher-s-day-spanish-illustration_24435014.htm#fromView=search&amp;page=5&amp;position=19&amp;uuid=e78f52a4-0d3b-4604-bc38-0f776c829523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379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4CF642-7616-48C9-B3EE-948CFBF92C75}"/>
              </a:ext>
            </a:extLst>
          </p:cNvPr>
          <p:cNvSpPr txBox="1"/>
          <p:nvPr/>
        </p:nvSpPr>
        <p:spPr>
          <a:xfrm>
            <a:off x="355041" y="266548"/>
            <a:ext cx="5923722" cy="5584508"/>
          </a:xfrm>
          <a:prstGeom prst="wedgeRoundRectCallout">
            <a:avLst>
              <a:gd name="adj1" fmla="val -41093"/>
              <a:gd name="adj2" fmla="val 62738"/>
              <a:gd name="adj3" fmla="val 16667"/>
            </a:avLst>
          </a:prstGeom>
          <a:solidFill>
            <a:srgbClr val="BDEE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80975" algn="ctr"/>
            <a:r>
              <a:rPr lang="ru-RU" sz="5400" b="1" dirty="0">
                <a:solidFill>
                  <a:srgbClr val="FF0000"/>
                </a:solidFill>
              </a:rPr>
              <a:t>Родители и школа тебя поддержат!</a:t>
            </a:r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</p:txBody>
      </p:sp>
      <p:pic>
        <p:nvPicPr>
          <p:cNvPr id="11266" name="Picture 2" descr="Плоская иллюстрация к празднованию международного дня образования">
            <a:extLst>
              <a:ext uri="{FF2B5EF4-FFF2-40B4-BE49-F238E27FC236}">
                <a16:creationId xmlns:a16="http://schemas.microsoft.com/office/drawing/2014/main" id="{6887F207-9FF4-4B52-93A2-C076E0C0B7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5" b="4267"/>
          <a:stretch/>
        </p:blipFill>
        <p:spPr bwMode="auto">
          <a:xfrm>
            <a:off x="1301246" y="3058802"/>
            <a:ext cx="4031312" cy="2682040"/>
          </a:xfrm>
          <a:prstGeom prst="wedgeRoundRectCallout">
            <a:avLst>
              <a:gd name="adj1" fmla="val -45094"/>
              <a:gd name="adj2" fmla="val 62500"/>
              <a:gd name="adj3" fmla="val 1666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F4215F-36D5-4BDD-ADB8-0118C17981A9}"/>
              </a:ext>
            </a:extLst>
          </p:cNvPr>
          <p:cNvSpPr txBox="1"/>
          <p:nvPr/>
        </p:nvSpPr>
        <p:spPr>
          <a:xfrm>
            <a:off x="2480807" y="6053413"/>
            <a:ext cx="34190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https://ru.freepik.com/free-vector/flat-illustration-international-day-education-celebration_35014436.htm#fromView=search&amp;page=3&amp;position=38&amp;uuid=e78f52a4-0d3b-4604-bc38-0f776c829523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598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2780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cs typeface="Aharoni" pitchFamily="2" charset="-79"/>
                        </a:rPr>
                        <a:t>Всероссийские проверочные работы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4F8E34-A322-4119-ACDC-A389AFA690F6}"/>
              </a:ext>
            </a:extLst>
          </p:cNvPr>
          <p:cNvSpPr txBox="1"/>
          <p:nvPr/>
        </p:nvSpPr>
        <p:spPr>
          <a:xfrm>
            <a:off x="584886" y="1324978"/>
            <a:ext cx="5750012" cy="2025610"/>
          </a:xfrm>
          <a:prstGeom prst="flowChartDocument">
            <a:avLst/>
          </a:prstGeom>
          <a:solidFill>
            <a:srgbClr val="BDEE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ВПР</a:t>
            </a:r>
            <a:r>
              <a:rPr lang="ru-RU" sz="2000" b="1" dirty="0"/>
              <a:t> –ежегодные  проверочные работы, проводимые </a:t>
            </a:r>
          </a:p>
          <a:p>
            <a:pPr algn="ctr"/>
            <a:r>
              <a:rPr lang="ru-RU" sz="2000" b="1" dirty="0"/>
              <a:t>по отдельным учебным предметам с учетом требований ФГОС (Федерального государственного образовательного стандарта)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FDBB33-F1F7-4B22-B836-94E8A47B6D8A}"/>
              </a:ext>
            </a:extLst>
          </p:cNvPr>
          <p:cNvSpPr txBox="1"/>
          <p:nvPr/>
        </p:nvSpPr>
        <p:spPr>
          <a:xfrm>
            <a:off x="1501066" y="3486172"/>
            <a:ext cx="3806686" cy="562630"/>
          </a:xfrm>
          <a:prstGeom prst="ellipse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Цель проведения ВПР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BB6FD3-9E00-4C0F-BB59-769001742EDB}"/>
              </a:ext>
            </a:extLst>
          </p:cNvPr>
          <p:cNvSpPr txBox="1"/>
          <p:nvPr/>
        </p:nvSpPr>
        <p:spPr>
          <a:xfrm>
            <a:off x="584887" y="4048802"/>
            <a:ext cx="5750011" cy="2145268"/>
          </a:xfrm>
          <a:prstGeom prst="round2DiagRect">
            <a:avLst/>
          </a:prstGeom>
          <a:solidFill>
            <a:srgbClr val="BDEEFF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➢ выявления пробелов в знаниях</a:t>
            </a:r>
          </a:p>
          <a:p>
            <a:r>
              <a:rPr lang="ru-RU" sz="2000" b="1" dirty="0"/>
              <a:t>учащихся;</a:t>
            </a:r>
          </a:p>
          <a:p>
            <a:r>
              <a:rPr lang="ru-RU" sz="2000" b="1" dirty="0"/>
              <a:t>➢ улучшения преподавания учебных</a:t>
            </a:r>
          </a:p>
          <a:p>
            <a:r>
              <a:rPr lang="ru-RU" sz="2000" b="1" dirty="0"/>
              <a:t>предметов;</a:t>
            </a:r>
          </a:p>
          <a:p>
            <a:r>
              <a:rPr lang="ru-RU" sz="2000" b="1" dirty="0"/>
              <a:t>➢ повышения качества образования в</a:t>
            </a:r>
          </a:p>
          <a:p>
            <a:r>
              <a:rPr lang="ru-RU" sz="2000" b="1" dirty="0"/>
              <a:t>школах</a:t>
            </a:r>
          </a:p>
        </p:txBody>
      </p:sp>
    </p:spTree>
    <p:extLst>
      <p:ext uri="{BB962C8B-B14F-4D97-AF65-F5344CB8AC3E}">
        <p14:creationId xmlns:p14="http://schemas.microsoft.com/office/powerpoint/2010/main" val="382327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00186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Особенности ВПР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4F8E34-A322-4119-ACDC-A389AFA690F6}"/>
              </a:ext>
            </a:extLst>
          </p:cNvPr>
          <p:cNvSpPr txBox="1"/>
          <p:nvPr/>
        </p:nvSpPr>
        <p:spPr>
          <a:xfrm>
            <a:off x="258792" y="1324978"/>
            <a:ext cx="6364429" cy="5083135"/>
          </a:xfrm>
          <a:prstGeom prst="flowChartDocument">
            <a:avLst/>
          </a:prstGeom>
          <a:solidFill>
            <a:srgbClr val="BDEEFF"/>
          </a:solidFill>
        </p:spPr>
        <p:txBody>
          <a:bodyPr wrap="square">
            <a:spAutoFit/>
          </a:bodyPr>
          <a:lstStyle/>
          <a:p>
            <a:r>
              <a:rPr lang="ru-RU" sz="2000" b="1" dirty="0"/>
              <a:t>В течение одного учебного года, обучающиеся</a:t>
            </a:r>
          </a:p>
          <a:p>
            <a:r>
              <a:rPr lang="ru-RU" sz="2000" b="1" dirty="0"/>
              <a:t>принимают </a:t>
            </a:r>
            <a:r>
              <a:rPr lang="ru-RU" sz="2000" b="1" dirty="0">
                <a:solidFill>
                  <a:srgbClr val="FF0000"/>
                </a:solidFill>
              </a:rPr>
              <a:t>участие не более чем в одном МОКО!</a:t>
            </a:r>
          </a:p>
          <a:p>
            <a:r>
              <a:rPr lang="ru-RU" sz="2000" b="1" dirty="0"/>
              <a:t>ВПР </a:t>
            </a:r>
            <a:r>
              <a:rPr lang="ru-RU" sz="2000" b="1" dirty="0">
                <a:solidFill>
                  <a:srgbClr val="FF0000"/>
                </a:solidFill>
              </a:rPr>
              <a:t>НОО по 3 учебным предметам.</a:t>
            </a:r>
          </a:p>
          <a:p>
            <a:r>
              <a:rPr lang="ru-RU" sz="2000" b="1" dirty="0"/>
              <a:t>ВПР ООО и </a:t>
            </a:r>
            <a:r>
              <a:rPr lang="ru-RU" sz="2000" b="1" dirty="0">
                <a:solidFill>
                  <a:srgbClr val="FF0000"/>
                </a:solidFill>
              </a:rPr>
              <a:t>СОО по 4 учебным предметам.</a:t>
            </a:r>
          </a:p>
          <a:p>
            <a:r>
              <a:rPr lang="ru-RU" sz="2000" b="1" dirty="0"/>
              <a:t>ОО включают МОКО в расписание учебных</a:t>
            </a:r>
          </a:p>
          <a:p>
            <a:r>
              <a:rPr lang="ru-RU" sz="2000" b="1" dirty="0"/>
              <a:t>Занятий.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ОО могут использовать МОКО в качестве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текущего контроля успеваемости и промежуточной аттестации обучающихся, </a:t>
            </a:r>
            <a:r>
              <a:rPr lang="ru-RU" sz="2000" b="1" dirty="0"/>
              <a:t>проводимых в рамках реализации образовательной программы.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Материалы ВПР разрабатываются для каждой школы индивидуально</a:t>
            </a:r>
            <a:r>
              <a:rPr lang="ru-RU" sz="2000" b="1" dirty="0"/>
              <a:t>, но имеют одинаковую структуру и одинаковый уровень сложности.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356988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441383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Особенности порядка проведения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4F8E34-A322-4119-ACDC-A389AFA690F6}"/>
              </a:ext>
            </a:extLst>
          </p:cNvPr>
          <p:cNvSpPr txBox="1"/>
          <p:nvPr/>
        </p:nvSpPr>
        <p:spPr>
          <a:xfrm>
            <a:off x="258792" y="1324978"/>
            <a:ext cx="6291233" cy="3936563"/>
          </a:xfrm>
          <a:prstGeom prst="flowChartDocument">
            <a:avLst/>
          </a:prstGeom>
          <a:solidFill>
            <a:srgbClr val="BDEEFF"/>
          </a:solidFill>
        </p:spPr>
        <p:txBody>
          <a:bodyPr wrap="square">
            <a:spAutoFit/>
          </a:bodyPr>
          <a:lstStyle/>
          <a:p>
            <a:pPr marL="266700" lvl="0" indent="-266700"/>
            <a:r>
              <a:rPr lang="ru-RU" sz="2000" b="1" dirty="0">
                <a:solidFill>
                  <a:srgbClr val="FF0000"/>
                </a:solidFill>
                <a:latin typeface="+mn-lt"/>
              </a:rPr>
              <a:t>              Место проведения</a:t>
            </a:r>
          </a:p>
          <a:p>
            <a:pPr marL="266700" lvl="0" indent="-266700"/>
            <a:r>
              <a:rPr lang="ru-RU" sz="2000" dirty="0"/>
              <a:t>В</a:t>
            </a:r>
            <a:r>
              <a:rPr lang="ru-RU" sz="2000" dirty="0">
                <a:latin typeface="+mn-lt"/>
              </a:rPr>
              <a:t>сероссийские проверочные работы пишут в своих</a:t>
            </a:r>
          </a:p>
          <a:p>
            <a:pPr marL="266700" lvl="0" indent="-266700"/>
            <a:r>
              <a:rPr lang="ru-RU" sz="2000" dirty="0">
                <a:latin typeface="+mn-lt"/>
              </a:rPr>
              <a:t>школах!</a:t>
            </a:r>
          </a:p>
          <a:p>
            <a:pPr marL="266700" lvl="0" indent="-266700"/>
            <a:r>
              <a:rPr lang="ru-RU" sz="2000" b="1" dirty="0">
                <a:solidFill>
                  <a:srgbClr val="FF0000"/>
                </a:solidFill>
                <a:latin typeface="+mn-lt"/>
              </a:rPr>
              <a:t>              Начало  проведения</a:t>
            </a:r>
          </a:p>
          <a:p>
            <a:pPr marL="266700" lvl="0" indent="-266700"/>
            <a:r>
              <a:rPr lang="ru-RU" sz="2000" dirty="0">
                <a:latin typeface="+mn-lt"/>
              </a:rPr>
              <a:t>Второй-третий урок в школьном расписании!</a:t>
            </a:r>
          </a:p>
          <a:p>
            <a:pPr marL="266700" lvl="0" indent="-266700"/>
            <a:r>
              <a:rPr lang="ru-RU" sz="2000" b="1" dirty="0">
                <a:solidFill>
                  <a:srgbClr val="FF0000"/>
                </a:solidFill>
                <a:latin typeface="+mn-lt"/>
              </a:rPr>
              <a:t>               Продолжительность ВПР </a:t>
            </a:r>
            <a:r>
              <a:rPr lang="ru-RU" sz="2000" dirty="0">
                <a:latin typeface="+mn-lt"/>
              </a:rPr>
              <a:t>–</a:t>
            </a:r>
          </a:p>
          <a:p>
            <a:pPr marL="266700" lvl="0" indent="-266700"/>
            <a:r>
              <a:rPr lang="ru-RU" sz="2000" dirty="0">
                <a:latin typeface="+mn-lt"/>
              </a:rPr>
              <a:t>1 или 2 урока (в зависимости от предмета).</a:t>
            </a:r>
          </a:p>
          <a:p>
            <a:pPr marL="266700" lvl="0" indent="-266700"/>
            <a:r>
              <a:rPr lang="ru-RU" sz="2000" b="1" dirty="0">
                <a:solidFill>
                  <a:srgbClr val="FF0000"/>
                </a:solidFill>
                <a:latin typeface="+mn-lt"/>
              </a:rPr>
              <a:t>               Проверка ВПР</a:t>
            </a:r>
          </a:p>
          <a:p>
            <a:pPr marL="266700" lvl="0" indent="-266700"/>
            <a:r>
              <a:rPr lang="ru-RU" sz="2000" dirty="0"/>
              <a:t>Каждая ш</a:t>
            </a:r>
            <a:r>
              <a:rPr lang="ru-RU" sz="2000" dirty="0">
                <a:latin typeface="+mn-lt"/>
              </a:rPr>
              <a:t>кола проверяет работы самостоятельно</a:t>
            </a:r>
          </a:p>
          <a:p>
            <a:pPr marL="266700" lvl="0" indent="-266700"/>
            <a:r>
              <a:rPr lang="ru-RU" sz="2000" dirty="0">
                <a:latin typeface="+mn-lt"/>
              </a:rPr>
              <a:t>по стандартным критериям!</a:t>
            </a:r>
          </a:p>
        </p:txBody>
      </p:sp>
      <p:pic>
        <p:nvPicPr>
          <p:cNvPr id="2050" name="Picture 2" descr="Счастливые школьники за пределами здания школы">
            <a:extLst>
              <a:ext uri="{FF2B5EF4-FFF2-40B4-BE49-F238E27FC236}">
                <a16:creationId xmlns:a16="http://schemas.microsoft.com/office/drawing/2014/main" id="{F19A2C62-4F50-4F59-917F-E9991B0E7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38" y="4698310"/>
            <a:ext cx="2837787" cy="1885814"/>
          </a:xfrm>
          <a:prstGeom prst="roundRect">
            <a:avLst>
              <a:gd name="adj" fmla="val 1919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22167B-4137-4751-BB6E-E49DE75C5328}"/>
              </a:ext>
            </a:extLst>
          </p:cNvPr>
          <p:cNvSpPr txBox="1"/>
          <p:nvPr/>
        </p:nvSpPr>
        <p:spPr>
          <a:xfrm>
            <a:off x="1050176" y="6414847"/>
            <a:ext cx="56525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https://ru.freepik.com/free-vector/happy-schoolchildren-outside-school-building_173014854.htm#fromView=search&amp;page=3&amp;position=40&amp;uuid=7f9f241e-0f2b-4459-8942-ea89c85650bf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55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26794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Результаты ВПР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122" name="Picture 2" descr="Школьные инфографические элементы с красочными маркерами">
            <a:extLst>
              <a:ext uri="{FF2B5EF4-FFF2-40B4-BE49-F238E27FC236}">
                <a16:creationId xmlns:a16="http://schemas.microsoft.com/office/drawing/2014/main" id="{A7C4D1BC-B272-4A8F-98F4-C81BB5639A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4" t="24790" r="3977" b="6934"/>
          <a:stretch/>
        </p:blipFill>
        <p:spPr bwMode="auto">
          <a:xfrm>
            <a:off x="333956" y="1224715"/>
            <a:ext cx="6216069" cy="50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D0CEDD-9E70-414D-8582-A184E512E61C}"/>
              </a:ext>
            </a:extLst>
          </p:cNvPr>
          <p:cNvSpPr txBox="1"/>
          <p:nvPr/>
        </p:nvSpPr>
        <p:spPr>
          <a:xfrm>
            <a:off x="333956" y="6349845"/>
            <a:ext cx="63249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https://ru.freepik.com/free-vector/school-infographic-elements-with-colorful-markers_11637210.htm#fromView=search&amp;page=1&amp;position=47&amp;uuid=6cbf5687-bf7e-4f6b-814d-9bb49505efbd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B610D-F788-4471-8EA6-F369AADB3186}"/>
              </a:ext>
            </a:extLst>
          </p:cNvPr>
          <p:cNvSpPr txBox="1"/>
          <p:nvPr/>
        </p:nvSpPr>
        <p:spPr>
          <a:xfrm>
            <a:off x="333956" y="1494845"/>
            <a:ext cx="181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Оценка ставится в журнал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9DB724-03FC-4C3C-87BE-15C06BB3B5DF}"/>
              </a:ext>
            </a:extLst>
          </p:cNvPr>
          <p:cNvSpPr txBox="1"/>
          <p:nvPr/>
        </p:nvSpPr>
        <p:spPr>
          <a:xfrm>
            <a:off x="3304870" y="1385068"/>
            <a:ext cx="138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только по желанию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55F86-0496-4E57-A9D8-39FA18F84881}"/>
              </a:ext>
            </a:extLst>
          </p:cNvPr>
          <p:cNvSpPr txBox="1"/>
          <p:nvPr/>
        </p:nvSpPr>
        <p:spPr>
          <a:xfrm>
            <a:off x="2960304" y="2482132"/>
            <a:ext cx="181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ученика и родителей!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02E8E84E-0F7D-4E73-883C-E309940F8B05}"/>
              </a:ext>
            </a:extLst>
          </p:cNvPr>
          <p:cNvSpPr/>
          <p:nvPr/>
        </p:nvSpPr>
        <p:spPr>
          <a:xfrm>
            <a:off x="3880237" y="2091548"/>
            <a:ext cx="206733" cy="413113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CD4F1A-686C-4845-B392-AA51504D2432}"/>
              </a:ext>
            </a:extLst>
          </p:cNvPr>
          <p:cNvSpPr txBox="1"/>
          <p:nvPr/>
        </p:nvSpPr>
        <p:spPr>
          <a:xfrm>
            <a:off x="4541522" y="3585964"/>
            <a:ext cx="1812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не влияют на годовые отметки!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885B5F-53A4-40E2-8E2F-4903C998B16E}"/>
              </a:ext>
            </a:extLst>
          </p:cNvPr>
          <p:cNvSpPr txBox="1"/>
          <p:nvPr/>
        </p:nvSpPr>
        <p:spPr>
          <a:xfrm>
            <a:off x="978009" y="4934776"/>
            <a:ext cx="1383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не влияют на аттестацию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F26338-0A4D-467F-9F90-6AA02821739F}"/>
              </a:ext>
            </a:extLst>
          </p:cNvPr>
          <p:cNvSpPr txBox="1"/>
          <p:nvPr/>
        </p:nvSpPr>
        <p:spPr>
          <a:xfrm>
            <a:off x="2880788" y="4796276"/>
            <a:ext cx="1812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не влияют </a:t>
            </a:r>
          </a:p>
          <a:p>
            <a:pPr algn="ctr"/>
            <a:r>
              <a:rPr lang="ru-RU" b="1" dirty="0"/>
              <a:t>на перевод </a:t>
            </a:r>
          </a:p>
          <a:p>
            <a:pPr algn="ctr"/>
            <a:r>
              <a:rPr lang="ru-RU" b="1" dirty="0"/>
              <a:t>в следующий класс!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51C46E-477C-405B-9B4C-F3A393ACCB48}"/>
              </a:ext>
            </a:extLst>
          </p:cNvPr>
          <p:cNvSpPr txBox="1"/>
          <p:nvPr/>
        </p:nvSpPr>
        <p:spPr>
          <a:xfrm>
            <a:off x="2566877" y="3579196"/>
            <a:ext cx="1675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Результаты </a:t>
            </a:r>
          </a:p>
          <a:p>
            <a:pPr algn="ctr"/>
            <a:r>
              <a:rPr lang="ru-RU" b="1" dirty="0"/>
              <a:t>ВПР</a:t>
            </a:r>
          </a:p>
        </p:txBody>
      </p:sp>
    </p:spTree>
    <p:extLst>
      <p:ext uri="{BB962C8B-B14F-4D97-AF65-F5344CB8AC3E}">
        <p14:creationId xmlns:p14="http://schemas.microsoft.com/office/powerpoint/2010/main" val="195333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39963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Правила поведения при проведении ВПР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4F8E34-A322-4119-ACDC-A389AFA690F6}"/>
              </a:ext>
            </a:extLst>
          </p:cNvPr>
          <p:cNvSpPr txBox="1"/>
          <p:nvPr/>
        </p:nvSpPr>
        <p:spPr>
          <a:xfrm>
            <a:off x="215660" y="1078537"/>
            <a:ext cx="6443931" cy="2985552"/>
          </a:xfrm>
          <a:prstGeom prst="horizontalScroll">
            <a:avLst/>
          </a:prstGeom>
          <a:solidFill>
            <a:srgbClr val="BDEEFF"/>
          </a:solidFill>
        </p:spPr>
        <p:txBody>
          <a:bodyPr wrap="square">
            <a:spAutoFit/>
          </a:bodyPr>
          <a:lstStyle/>
          <a:p>
            <a:pPr marL="266700" lvl="0" indent="-266700" algn="ctr"/>
            <a:r>
              <a:rPr lang="ru-RU" sz="2000" b="1" dirty="0">
                <a:solidFill>
                  <a:srgbClr val="FF0000"/>
                </a:solidFill>
                <a:latin typeface="+mn-lt"/>
              </a:rPr>
              <a:t>Во время проведения ВПР участники: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+mn-lt"/>
              </a:rPr>
              <a:t>не пользуются </a:t>
            </a:r>
            <a:r>
              <a:rPr lang="ru-RU" sz="2000" dirty="0"/>
              <a:t>д</a:t>
            </a:r>
            <a:r>
              <a:rPr lang="ru-RU" sz="2000" dirty="0">
                <a:latin typeface="+mn-lt"/>
              </a:rPr>
              <a:t>ополнительными</a:t>
            </a:r>
            <a:r>
              <a:rPr lang="ru-RU" sz="2000" dirty="0"/>
              <a:t> </a:t>
            </a:r>
            <a:r>
              <a:rPr lang="ru-RU" sz="2000" dirty="0">
                <a:latin typeface="+mn-lt"/>
              </a:rPr>
              <a:t>источниками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и</a:t>
            </a:r>
            <a:r>
              <a:rPr lang="ru-RU" sz="2000" dirty="0">
                <a:latin typeface="+mn-lt"/>
              </a:rPr>
              <a:t>нформации;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н</a:t>
            </a:r>
            <a:r>
              <a:rPr lang="ru-RU" sz="2000" dirty="0">
                <a:latin typeface="+mn-lt"/>
              </a:rPr>
              <a:t>е</a:t>
            </a:r>
            <a:r>
              <a:rPr lang="ru-RU" sz="2000" dirty="0"/>
              <a:t> </a:t>
            </a:r>
            <a:r>
              <a:rPr lang="ru-RU" sz="2000" dirty="0">
                <a:latin typeface="+mn-lt"/>
              </a:rPr>
              <a:t>общаются друг с другом;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+mn-lt"/>
              </a:rPr>
              <a:t>свободно не перемещаются по классу;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+mn-lt"/>
              </a:rPr>
              <a:t>при выходе из аудитории оставляют работу на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>
                <a:latin typeface="+mn-lt"/>
              </a:rPr>
              <a:t>рабочем столе!</a:t>
            </a:r>
          </a:p>
        </p:txBody>
      </p:sp>
      <p:pic>
        <p:nvPicPr>
          <p:cNvPr id="1026" name="Picture 2" descr="Школьники, обучающиеся в классе, сидящие за столами">
            <a:extLst>
              <a:ext uri="{FF2B5EF4-FFF2-40B4-BE49-F238E27FC236}">
                <a16:creationId xmlns:a16="http://schemas.microsoft.com/office/drawing/2014/main" id="{4500CB72-09EC-4977-B9A9-39469483C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55" y="4067352"/>
            <a:ext cx="3443287" cy="229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9DA701-208C-46D4-8F12-FD8618F408C3}"/>
              </a:ext>
            </a:extLst>
          </p:cNvPr>
          <p:cNvSpPr txBox="1"/>
          <p:nvPr/>
        </p:nvSpPr>
        <p:spPr>
          <a:xfrm>
            <a:off x="727921" y="6372588"/>
            <a:ext cx="50606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https://ru.freepik.com/free-photo/schoolchildren-studying-classroom-sitting-desks_1250199.htm#fromView=search&amp;page=2&amp;position=2&amp;uuid=eb4fa7a3-2029-4520-ae48-b1f95b3604a2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82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44118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ВПР в 2025 году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4F8E34-A322-4119-ACDC-A389AFA690F6}"/>
              </a:ext>
            </a:extLst>
          </p:cNvPr>
          <p:cNvSpPr txBox="1"/>
          <p:nvPr/>
        </p:nvSpPr>
        <p:spPr>
          <a:xfrm>
            <a:off x="172528" y="1224715"/>
            <a:ext cx="6435005" cy="5209937"/>
          </a:xfrm>
          <a:prstGeom prst="roundRect">
            <a:avLst/>
          </a:prstGeom>
          <a:solidFill>
            <a:srgbClr val="BDEEFF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                                 Когда пройдут ВПР 2025 г</a:t>
            </a:r>
          </a:p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с 11 апреля по 16 мая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                                  Кто участвует:</a:t>
            </a:r>
          </a:p>
          <a:p>
            <a:r>
              <a:rPr lang="ru-RU" sz="2000" dirty="0"/>
              <a:t>Обучающиеся 4 – 8 классов и 10 классы!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Форма проведения:</a:t>
            </a:r>
          </a:p>
          <a:p>
            <a:r>
              <a:rPr lang="ru-RU" sz="2000" dirty="0"/>
              <a:t>Традиционная или компьютерная.</a:t>
            </a:r>
          </a:p>
          <a:p>
            <a:r>
              <a:rPr lang="ru-RU" sz="2000" dirty="0"/>
              <a:t>В компьютерной форме возможно по предметам:</a:t>
            </a:r>
          </a:p>
          <a:p>
            <a:r>
              <a:rPr lang="ru-RU" sz="2000" dirty="0"/>
              <a:t>«История», «Биология» для 5 класса;</a:t>
            </a:r>
          </a:p>
          <a:p>
            <a:r>
              <a:rPr lang="ru-RU" sz="2000" dirty="0"/>
              <a:t>«История», «Биология», «География», «Обществознание» - для 6, 7, 8 классов.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                      Новые предметы ВПР 2025 год: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Литературное чтение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Литература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Информатика       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Иностранный язык</a:t>
            </a:r>
          </a:p>
        </p:txBody>
      </p:sp>
      <p:pic>
        <p:nvPicPr>
          <p:cNvPr id="3076" name="Picture 4" descr="Расположение учебных объектов, вид спереди">
            <a:extLst>
              <a:ext uri="{FF2B5EF4-FFF2-40B4-BE49-F238E27FC236}">
                <a16:creationId xmlns:a16="http://schemas.microsoft.com/office/drawing/2014/main" id="{426B1F51-8846-479E-B06C-A74C78562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6"/>
          <a:stretch/>
        </p:blipFill>
        <p:spPr bwMode="auto">
          <a:xfrm>
            <a:off x="3437626" y="4946890"/>
            <a:ext cx="2407751" cy="143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732BCE-5EE0-40A9-8194-A6A42B9F1E36}"/>
              </a:ext>
            </a:extLst>
          </p:cNvPr>
          <p:cNvSpPr txBox="1"/>
          <p:nvPr/>
        </p:nvSpPr>
        <p:spPr>
          <a:xfrm>
            <a:off x="604540" y="6481716"/>
            <a:ext cx="55100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https://ru.freepik.com/free-photo/front-view-educational-objects-arrangement_10752962.htm#fromView=search&amp;page=1&amp;position=23&amp;uuid=ff36cb96-bb71-4b64-ab64-6dd8bf6ae0bf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01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97359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Предметы на ВПР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C5AECCF2-D269-467C-BB64-CC05A40EE640}"/>
              </a:ext>
            </a:extLst>
          </p:cNvPr>
          <p:cNvSpPr/>
          <p:nvPr/>
        </p:nvSpPr>
        <p:spPr>
          <a:xfrm>
            <a:off x="290513" y="1569684"/>
            <a:ext cx="556592" cy="51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4E0C370-4536-46E3-9F37-EAC0B66FD376}"/>
              </a:ext>
            </a:extLst>
          </p:cNvPr>
          <p:cNvSpPr/>
          <p:nvPr/>
        </p:nvSpPr>
        <p:spPr>
          <a:xfrm>
            <a:off x="290513" y="2215781"/>
            <a:ext cx="556592" cy="51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C4E4ABA-6172-4D74-AAE9-D7BAA5E0D156}"/>
              </a:ext>
            </a:extLst>
          </p:cNvPr>
          <p:cNvSpPr/>
          <p:nvPr/>
        </p:nvSpPr>
        <p:spPr>
          <a:xfrm>
            <a:off x="290513" y="3025589"/>
            <a:ext cx="556592" cy="51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E82EFB1-06B0-4E25-9887-892A0C053A8E}"/>
              </a:ext>
            </a:extLst>
          </p:cNvPr>
          <p:cNvSpPr/>
          <p:nvPr/>
        </p:nvSpPr>
        <p:spPr>
          <a:xfrm>
            <a:off x="296470" y="3967527"/>
            <a:ext cx="556592" cy="51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F4E94106-4A6E-4478-B820-D22BDF5AE9DA}"/>
              </a:ext>
            </a:extLst>
          </p:cNvPr>
          <p:cNvSpPr/>
          <p:nvPr/>
        </p:nvSpPr>
        <p:spPr>
          <a:xfrm>
            <a:off x="290513" y="4855413"/>
            <a:ext cx="556592" cy="51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3D68CCC-7BB3-4B2C-A3FE-3E266F987BE2}"/>
              </a:ext>
            </a:extLst>
          </p:cNvPr>
          <p:cNvSpPr/>
          <p:nvPr/>
        </p:nvSpPr>
        <p:spPr>
          <a:xfrm>
            <a:off x="259372" y="5797351"/>
            <a:ext cx="618874" cy="51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A85DFF-BC90-4DB7-8944-C194FDF8F355}"/>
              </a:ext>
            </a:extLst>
          </p:cNvPr>
          <p:cNvSpPr txBox="1"/>
          <p:nvPr/>
        </p:nvSpPr>
        <p:spPr>
          <a:xfrm>
            <a:off x="258793" y="1172418"/>
            <a:ext cx="906501" cy="374571"/>
          </a:xfrm>
          <a:prstGeom prst="round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ru-RU" sz="1600" b="1" dirty="0"/>
              <a:t>Классы </a:t>
            </a:r>
          </a:p>
        </p:txBody>
      </p:sp>
      <p:sp>
        <p:nvSpPr>
          <p:cNvPr id="12" name="Стрелка: шеврон 11">
            <a:extLst>
              <a:ext uri="{FF2B5EF4-FFF2-40B4-BE49-F238E27FC236}">
                <a16:creationId xmlns:a16="http://schemas.microsoft.com/office/drawing/2014/main" id="{E4C58A1C-661E-44F9-B7AC-0040720AA7AD}"/>
              </a:ext>
            </a:extLst>
          </p:cNvPr>
          <p:cNvSpPr/>
          <p:nvPr/>
        </p:nvSpPr>
        <p:spPr>
          <a:xfrm>
            <a:off x="928698" y="1571058"/>
            <a:ext cx="368115" cy="492335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шеврон 12">
            <a:extLst>
              <a:ext uri="{FF2B5EF4-FFF2-40B4-BE49-F238E27FC236}">
                <a16:creationId xmlns:a16="http://schemas.microsoft.com/office/drawing/2014/main" id="{1A1B85E6-5547-4016-8D21-91202EBBB84F}"/>
              </a:ext>
            </a:extLst>
          </p:cNvPr>
          <p:cNvSpPr/>
          <p:nvPr/>
        </p:nvSpPr>
        <p:spPr>
          <a:xfrm>
            <a:off x="910523" y="2213342"/>
            <a:ext cx="404465" cy="493173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: шеврон 13">
            <a:extLst>
              <a:ext uri="{FF2B5EF4-FFF2-40B4-BE49-F238E27FC236}">
                <a16:creationId xmlns:a16="http://schemas.microsoft.com/office/drawing/2014/main" id="{4FC04DBF-73EF-4B68-99D7-5C434FD4391B}"/>
              </a:ext>
            </a:extLst>
          </p:cNvPr>
          <p:cNvSpPr/>
          <p:nvPr/>
        </p:nvSpPr>
        <p:spPr>
          <a:xfrm>
            <a:off x="910523" y="2985795"/>
            <a:ext cx="386290" cy="543818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шеврон 14">
            <a:extLst>
              <a:ext uri="{FF2B5EF4-FFF2-40B4-BE49-F238E27FC236}">
                <a16:creationId xmlns:a16="http://schemas.microsoft.com/office/drawing/2014/main" id="{0ECC5594-8C28-4570-8F47-7B483BA7BE29}"/>
              </a:ext>
            </a:extLst>
          </p:cNvPr>
          <p:cNvSpPr/>
          <p:nvPr/>
        </p:nvSpPr>
        <p:spPr>
          <a:xfrm>
            <a:off x="928698" y="3999384"/>
            <a:ext cx="386290" cy="492335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563DCBC4-34E9-4A65-A4AE-C952885AE612}"/>
              </a:ext>
            </a:extLst>
          </p:cNvPr>
          <p:cNvSpPr/>
          <p:nvPr/>
        </p:nvSpPr>
        <p:spPr>
          <a:xfrm>
            <a:off x="906975" y="4766930"/>
            <a:ext cx="404465" cy="650434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3CC26B81-939D-4F4A-945B-C0794458CDD5}"/>
              </a:ext>
            </a:extLst>
          </p:cNvPr>
          <p:cNvSpPr/>
          <p:nvPr/>
        </p:nvSpPr>
        <p:spPr>
          <a:xfrm>
            <a:off x="894621" y="5729036"/>
            <a:ext cx="382742" cy="650433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CF21FA-D0DE-4263-9178-1289FD37E120}"/>
              </a:ext>
            </a:extLst>
          </p:cNvPr>
          <p:cNvSpPr txBox="1"/>
          <p:nvPr/>
        </p:nvSpPr>
        <p:spPr>
          <a:xfrm>
            <a:off x="1426969" y="1149141"/>
            <a:ext cx="5105163" cy="374571"/>
          </a:xfrm>
          <a:prstGeom prst="round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Предметы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74684A-F42D-43CA-9DE1-1EA4E0ABD025}"/>
              </a:ext>
            </a:extLst>
          </p:cNvPr>
          <p:cNvSpPr txBox="1"/>
          <p:nvPr/>
        </p:nvSpPr>
        <p:spPr>
          <a:xfrm>
            <a:off x="1426969" y="1535333"/>
            <a:ext cx="5123056" cy="584775"/>
          </a:xfrm>
          <a:prstGeom prst="rect">
            <a:avLst/>
          </a:prstGeom>
          <a:solidFill>
            <a:srgbClr val="BDEEFF"/>
          </a:solidFill>
          <a:ln w="12700">
            <a:solidFill>
              <a:srgbClr val="0070C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русский язык, математика</a:t>
            </a:r>
            <a:r>
              <a:rPr lang="ru-RU" sz="1600" dirty="0"/>
              <a:t>, </a:t>
            </a:r>
            <a:r>
              <a:rPr lang="ru-RU" sz="1600" b="1" dirty="0"/>
              <a:t>окружающий мир,</a:t>
            </a:r>
          </a:p>
          <a:p>
            <a:r>
              <a:rPr lang="ru-RU" sz="1600" b="1" dirty="0"/>
              <a:t>литературное чтение, иностранный язык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CD9486-A1C5-4CC1-8867-DE36074BD584}"/>
              </a:ext>
            </a:extLst>
          </p:cNvPr>
          <p:cNvSpPr txBox="1"/>
          <p:nvPr/>
        </p:nvSpPr>
        <p:spPr>
          <a:xfrm>
            <a:off x="1426969" y="2215781"/>
            <a:ext cx="5123056" cy="584775"/>
          </a:xfrm>
          <a:prstGeom prst="rect">
            <a:avLst/>
          </a:prstGeom>
          <a:solidFill>
            <a:srgbClr val="BDEEFF"/>
          </a:solidFill>
          <a:ln w="12700">
            <a:solidFill>
              <a:srgbClr val="0070C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русский язык, математика</a:t>
            </a:r>
            <a:r>
              <a:rPr lang="ru-RU" sz="1600" dirty="0"/>
              <a:t>, </a:t>
            </a:r>
            <a:r>
              <a:rPr lang="ru-RU" sz="1600" b="1" dirty="0"/>
              <a:t>история, литература,</a:t>
            </a:r>
          </a:p>
          <a:p>
            <a:r>
              <a:rPr lang="ru-RU" sz="1600" b="1" dirty="0"/>
              <a:t>иностранный язык, география, биология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BEF732-5C9D-4B55-A511-D2FECB9408B4}"/>
              </a:ext>
            </a:extLst>
          </p:cNvPr>
          <p:cNvSpPr txBox="1"/>
          <p:nvPr/>
        </p:nvSpPr>
        <p:spPr>
          <a:xfrm>
            <a:off x="1426969" y="2893925"/>
            <a:ext cx="5123056" cy="830997"/>
          </a:xfrm>
          <a:prstGeom prst="rect">
            <a:avLst/>
          </a:prstGeom>
          <a:solidFill>
            <a:srgbClr val="BDEEFF"/>
          </a:solidFill>
          <a:ln w="12700">
            <a:solidFill>
              <a:srgbClr val="0070C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русский язык, математика</a:t>
            </a:r>
            <a:r>
              <a:rPr lang="ru-RU" sz="1600" dirty="0"/>
              <a:t>, </a:t>
            </a:r>
            <a:r>
              <a:rPr lang="ru-RU" sz="1600" b="1" dirty="0"/>
              <a:t>обществознание, литература, иностранный язык, география, биология, история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17B9ED-6CAA-4445-B2F4-B0DDA67D8FA0}"/>
              </a:ext>
            </a:extLst>
          </p:cNvPr>
          <p:cNvSpPr txBox="1"/>
          <p:nvPr/>
        </p:nvSpPr>
        <p:spPr>
          <a:xfrm>
            <a:off x="1426969" y="3797276"/>
            <a:ext cx="5123056" cy="830997"/>
          </a:xfrm>
          <a:prstGeom prst="rect">
            <a:avLst/>
          </a:prstGeom>
          <a:solidFill>
            <a:srgbClr val="BDEEFF"/>
          </a:solidFill>
          <a:ln w="12700">
            <a:solidFill>
              <a:srgbClr val="0070C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русский язык, математика, </a:t>
            </a:r>
            <a:r>
              <a:rPr lang="ru-RU" sz="1600" b="1" dirty="0"/>
              <a:t>обществознание, литература, иностранный язык, история,</a:t>
            </a:r>
          </a:p>
          <a:p>
            <a:r>
              <a:rPr lang="ru-RU" sz="1600" b="1" dirty="0"/>
              <a:t>география, биология, физика, информатика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1B416-9E0A-42F9-992C-60D52E74B720}"/>
              </a:ext>
            </a:extLst>
          </p:cNvPr>
          <p:cNvSpPr txBox="1"/>
          <p:nvPr/>
        </p:nvSpPr>
        <p:spPr>
          <a:xfrm>
            <a:off x="1426969" y="4700627"/>
            <a:ext cx="5123056" cy="830997"/>
          </a:xfrm>
          <a:prstGeom prst="rect">
            <a:avLst/>
          </a:prstGeom>
          <a:solidFill>
            <a:srgbClr val="BDEEFF"/>
          </a:solidFill>
          <a:ln w="12700">
            <a:solidFill>
              <a:srgbClr val="0070C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русский язык, математика, </a:t>
            </a:r>
            <a:r>
              <a:rPr lang="ru-RU" sz="1600" b="1" dirty="0"/>
              <a:t>история, обществознание, литература, иностранный язык, география, биология, химия, физика, информатика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E0B251-5093-461D-AF03-FE283D38E9EA}"/>
              </a:ext>
            </a:extLst>
          </p:cNvPr>
          <p:cNvSpPr txBox="1"/>
          <p:nvPr/>
        </p:nvSpPr>
        <p:spPr>
          <a:xfrm>
            <a:off x="1409077" y="5617468"/>
            <a:ext cx="5123056" cy="830997"/>
          </a:xfrm>
          <a:prstGeom prst="rect">
            <a:avLst/>
          </a:prstGeom>
          <a:solidFill>
            <a:srgbClr val="BDEEFF"/>
          </a:solidFill>
          <a:ln w="12700">
            <a:solidFill>
              <a:srgbClr val="0070C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русский язык, математика, </a:t>
            </a:r>
            <a:r>
              <a:rPr lang="ru-RU" sz="1600" b="1" dirty="0"/>
              <a:t>обществознание, история,</a:t>
            </a:r>
          </a:p>
          <a:p>
            <a:r>
              <a:rPr lang="ru-RU" sz="1600" b="1" dirty="0"/>
              <a:t>география, физика, химия, литература, иностранный язык</a:t>
            </a:r>
          </a:p>
        </p:txBody>
      </p:sp>
    </p:spTree>
    <p:extLst>
      <p:ext uri="{BB962C8B-B14F-4D97-AF65-F5344CB8AC3E}">
        <p14:creationId xmlns:p14="http://schemas.microsoft.com/office/powerpoint/2010/main" val="347428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DEBD-51E4-424E-8BCC-14CCA049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" y="129396"/>
            <a:ext cx="6530197" cy="1035170"/>
          </a:xfrm>
          <a:prstGeom prst="foldedCorner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ru-RU" sz="3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11A132-B94A-421D-AFDC-B169F5AF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85741"/>
              </p:ext>
            </p:extLst>
          </p:nvPr>
        </p:nvGraphicFramePr>
        <p:xfrm>
          <a:off x="258793" y="189545"/>
          <a:ext cx="6291232" cy="8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9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ВПР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Расписание ВПР 2025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88A876E7-7601-49BA-A6BF-9F6D36AD9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1596"/>
              </p:ext>
            </p:extLst>
          </p:nvPr>
        </p:nvGraphicFramePr>
        <p:xfrm>
          <a:off x="206734" y="2281812"/>
          <a:ext cx="6405265" cy="391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78">
                  <a:extLst>
                    <a:ext uri="{9D8B030D-6E8A-4147-A177-3AD203B41FA5}">
                      <a16:colId xmlns:a16="http://schemas.microsoft.com/office/drawing/2014/main" val="848059091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4083878762"/>
                    </a:ext>
                  </a:extLst>
                </a:gridCol>
                <a:gridCol w="591594">
                  <a:extLst>
                    <a:ext uri="{9D8B030D-6E8A-4147-A177-3AD203B41FA5}">
                      <a16:colId xmlns:a16="http://schemas.microsoft.com/office/drawing/2014/main" val="1601544222"/>
                    </a:ext>
                  </a:extLst>
                </a:gridCol>
                <a:gridCol w="558492">
                  <a:extLst>
                    <a:ext uri="{9D8B030D-6E8A-4147-A177-3AD203B41FA5}">
                      <a16:colId xmlns:a16="http://schemas.microsoft.com/office/drawing/2014/main" val="3442977500"/>
                    </a:ext>
                  </a:extLst>
                </a:gridCol>
                <a:gridCol w="596751">
                  <a:extLst>
                    <a:ext uri="{9D8B030D-6E8A-4147-A177-3AD203B41FA5}">
                      <a16:colId xmlns:a16="http://schemas.microsoft.com/office/drawing/2014/main" val="2215853441"/>
                    </a:ext>
                  </a:extLst>
                </a:gridCol>
                <a:gridCol w="577622">
                  <a:extLst>
                    <a:ext uri="{9D8B030D-6E8A-4147-A177-3AD203B41FA5}">
                      <a16:colId xmlns:a16="http://schemas.microsoft.com/office/drawing/2014/main" val="3456395030"/>
                    </a:ext>
                  </a:extLst>
                </a:gridCol>
                <a:gridCol w="577622">
                  <a:extLst>
                    <a:ext uri="{9D8B030D-6E8A-4147-A177-3AD203B41FA5}">
                      <a16:colId xmlns:a16="http://schemas.microsoft.com/office/drawing/2014/main" val="837318713"/>
                    </a:ext>
                  </a:extLst>
                </a:gridCol>
                <a:gridCol w="577622">
                  <a:extLst>
                    <a:ext uri="{9D8B030D-6E8A-4147-A177-3AD203B41FA5}">
                      <a16:colId xmlns:a16="http://schemas.microsoft.com/office/drawing/2014/main" val="72936339"/>
                    </a:ext>
                  </a:extLst>
                </a:gridCol>
                <a:gridCol w="577622">
                  <a:extLst>
                    <a:ext uri="{9D8B030D-6E8A-4147-A177-3AD203B41FA5}">
                      <a16:colId xmlns:a16="http://schemas.microsoft.com/office/drawing/2014/main" val="177154521"/>
                    </a:ext>
                  </a:extLst>
                </a:gridCol>
                <a:gridCol w="577622">
                  <a:extLst>
                    <a:ext uri="{9D8B030D-6E8A-4147-A177-3AD203B41FA5}">
                      <a16:colId xmlns:a16="http://schemas.microsoft.com/office/drawing/2014/main" val="3890458961"/>
                    </a:ext>
                  </a:extLst>
                </a:gridCol>
                <a:gridCol w="577622">
                  <a:extLst>
                    <a:ext uri="{9D8B030D-6E8A-4147-A177-3AD203B41FA5}">
                      <a16:colId xmlns:a16="http://schemas.microsoft.com/office/drawing/2014/main" val="516162899"/>
                    </a:ext>
                  </a:extLst>
                </a:gridCol>
              </a:tblGrid>
              <a:tr h="561742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Кл 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11-18 апреля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19 -25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апреля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26 апреля-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 мая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3 – 9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мая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indent="-342900">
                        <a:buAutoNum type="arabicPlain" startAt="10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– 16</a:t>
                      </a:r>
                    </a:p>
                    <a:p>
                      <a:pPr marL="342900" indent="-342900">
                        <a:buAutoNum type="arabicPlain" startAt="10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мая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36458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dirty="0"/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667730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dirty="0"/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398282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dirty="0"/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195957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dirty="0"/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148545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dirty="0"/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886709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dirty="0"/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389765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ru-RU" sz="1600" b="1" dirty="0"/>
                        <a:t>РУ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МА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ОМ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ЛЧ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ИС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ГЕ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БИ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ОБ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ФИ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ХИ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ИЯ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160184"/>
                  </a:ext>
                </a:extLst>
              </a:tr>
              <a:tr h="417306">
                <a:tc gridSpan="11">
                  <a:txBody>
                    <a:bodyPr/>
                    <a:lstStyle/>
                    <a:p>
                      <a:r>
                        <a:rPr lang="ru-RU" sz="1600" b="0" dirty="0"/>
                        <a:t>В графике закрасить цветом дни сдачи с указанием предмета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2590"/>
                  </a:ext>
                </a:extLst>
              </a:tr>
            </a:tbl>
          </a:graphicData>
        </a:graphic>
      </p:graphicFrame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6FD81CE3-8145-4218-8294-C8670B0F54B1}"/>
              </a:ext>
            </a:extLst>
          </p:cNvPr>
          <p:cNvSpPr/>
          <p:nvPr/>
        </p:nvSpPr>
        <p:spPr>
          <a:xfrm>
            <a:off x="193826" y="1290164"/>
            <a:ext cx="6421166" cy="771061"/>
          </a:xfrm>
          <a:prstGeom prst="homePlat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ВПР в 2025 году пройдут  </a:t>
            </a:r>
            <a:r>
              <a:rPr lang="ru-RU" sz="2400" b="1" u="sng" dirty="0">
                <a:solidFill>
                  <a:srgbClr val="C00000"/>
                </a:solidFill>
              </a:rPr>
              <a:t>с 11 апреля по 16 мая </a:t>
            </a:r>
            <a:r>
              <a:rPr lang="ru-RU" sz="2400" dirty="0">
                <a:solidFill>
                  <a:srgbClr val="C00000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точные даты устанавливает школа)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29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610</Words>
  <Application>Microsoft Office PowerPoint</Application>
  <PresentationFormat>Произвольный</PresentationFormat>
  <Paragraphs>158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проверочные работы - 2025</dc:title>
  <dc:creator>Alla</dc:creator>
  <cp:lastModifiedBy>Пользователь Windows</cp:lastModifiedBy>
  <cp:revision>41</cp:revision>
  <dcterms:created xsi:type="dcterms:W3CDTF">2024-10-23T20:50:14Z</dcterms:created>
  <dcterms:modified xsi:type="dcterms:W3CDTF">2025-01-24T12:12:40Z</dcterms:modified>
</cp:coreProperties>
</file>